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4"/>
  </p:handoutMasterIdLst>
  <p:sldIdLst>
    <p:sldId id="256" r:id="rId2"/>
    <p:sldId id="257" r:id="rId3"/>
    <p:sldId id="258" r:id="rId4"/>
    <p:sldId id="306" r:id="rId5"/>
    <p:sldId id="327" r:id="rId6"/>
    <p:sldId id="328" r:id="rId7"/>
    <p:sldId id="330" r:id="rId8"/>
    <p:sldId id="329" r:id="rId9"/>
    <p:sldId id="264" r:id="rId10"/>
    <p:sldId id="265" r:id="rId11"/>
    <p:sldId id="322" r:id="rId12"/>
    <p:sldId id="309" r:id="rId13"/>
    <p:sldId id="307" r:id="rId14"/>
    <p:sldId id="308" r:id="rId15"/>
    <p:sldId id="318" r:id="rId16"/>
    <p:sldId id="310" r:id="rId17"/>
    <p:sldId id="319" r:id="rId18"/>
    <p:sldId id="311" r:id="rId19"/>
    <p:sldId id="320" r:id="rId20"/>
    <p:sldId id="312" r:id="rId21"/>
    <p:sldId id="289" r:id="rId22"/>
    <p:sldId id="290" r:id="rId23"/>
    <p:sldId id="326" r:id="rId24"/>
    <p:sldId id="313" r:id="rId25"/>
    <p:sldId id="321" r:id="rId26"/>
    <p:sldId id="314" r:id="rId27"/>
    <p:sldId id="323" r:id="rId28"/>
    <p:sldId id="315" r:id="rId29"/>
    <p:sldId id="324" r:id="rId30"/>
    <p:sldId id="317" r:id="rId31"/>
    <p:sldId id="325" r:id="rId32"/>
    <p:sldId id="316"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p:cViewPr>
        <p:scale>
          <a:sx n="70" d="100"/>
          <a:sy n="70" d="100"/>
        </p:scale>
        <p:origin x="-138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4081132-F2FE-4223-B856-9ED4BA1378DE}" type="datetimeFigureOut">
              <a:rPr lang="en-US" smtClean="0"/>
              <a:t>1/15/2014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9DB3BE8-C8D9-4B0E-A543-E37A7CA2E5B5}" type="slidenum">
              <a:rPr lang="en-US" smtClean="0"/>
              <a:t>‹#›</a:t>
            </a:fld>
            <a:endParaRPr lang="en-US"/>
          </a:p>
        </p:txBody>
      </p:sp>
    </p:spTree>
    <p:extLst>
      <p:ext uri="{BB962C8B-B14F-4D97-AF65-F5344CB8AC3E}">
        <p14:creationId xmlns:p14="http://schemas.microsoft.com/office/powerpoint/2010/main" val="5224264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B5043E-E739-4F8B-AC41-B4435F50EAA6}"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C042F-A108-43E1-8F28-B70FAFFEDBEA}"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B5043E-E739-4F8B-AC41-B4435F50EAA6}"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C042F-A108-43E1-8F28-B70FAFFEDB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B5043E-E739-4F8B-AC41-B4435F50EAA6}"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C042F-A108-43E1-8F28-B70FAFFEDBE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B5043E-E739-4F8B-AC41-B4435F50EAA6}"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C042F-A108-43E1-8F28-B70FAFFEDBE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B5043E-E739-4F8B-AC41-B4435F50EAA6}"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C042F-A108-43E1-8F28-B70FAFFEDBEA}"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B5043E-E739-4F8B-AC41-B4435F50EAA6}"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2C042F-A108-43E1-8F28-B70FAFFEDBE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B5043E-E739-4F8B-AC41-B4435F50EAA6}"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2C042F-A108-43E1-8F28-B70FAFFEDBEA}"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B5043E-E739-4F8B-AC41-B4435F50EAA6}" type="datetimeFigureOut">
              <a:rPr lang="en-US" smtClean="0"/>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2C042F-A108-43E1-8F28-B70FAFFEDBE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5043E-E739-4F8B-AC41-B4435F50EAA6}" type="datetimeFigureOut">
              <a:rPr lang="en-US" smtClean="0"/>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2C042F-A108-43E1-8F28-B70FAFFEDB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B5043E-E739-4F8B-AC41-B4435F50EAA6}"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2C042F-A108-43E1-8F28-B70FAFFEDBEA}"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B5043E-E739-4F8B-AC41-B4435F50EAA6}"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2C042F-A108-43E1-8F28-B70FAFFEDBE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DB5043E-E739-4F8B-AC41-B4435F50EAA6}" type="datetimeFigureOut">
              <a:rPr lang="en-US" smtClean="0"/>
              <a:t>1/15/2014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A2C042F-A108-43E1-8F28-B70FAFFEDBE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url?sa=i&amp;rct=j&amp;q=&amp;esrc=s&amp;frm=1&amp;source=images&amp;cd=&amp;cad=rja&amp;docid=1JqO87tMhY9lqM&amp;tbnid=fJrjReXmyBuzIM:&amp;ved=0CAUQjRw&amp;url=http://danhortonszar.com/clipart/weather.php&amp;ei=S2_VUuyvOorkyAHWqIDQDg&amp;psig=AFQjCNFP6ugRhrUxyBcLcue-e-lWxv0qMw&amp;ust=1389805757929163" TargetMode="External"/><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gi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17.gif"/><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3.gif"/><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qHG16rBTKRo"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South Asia</a:t>
            </a:r>
            <a:endParaRPr lang="en-US" dirty="0"/>
          </a:p>
        </p:txBody>
      </p:sp>
      <p:sp>
        <p:nvSpPr>
          <p:cNvPr id="3" name="Subtitle 2"/>
          <p:cNvSpPr>
            <a:spLocks noGrp="1"/>
          </p:cNvSpPr>
          <p:nvPr>
            <p:ph type="subTitle" idx="1"/>
          </p:nvPr>
        </p:nvSpPr>
        <p:spPr/>
        <p:txBody>
          <a:bodyPr/>
          <a:lstStyle/>
          <a:p>
            <a:r>
              <a:rPr lang="en-US" dirty="0" smtClean="0"/>
              <a:t>Patterson</a:t>
            </a:r>
          </a:p>
          <a:p>
            <a:endParaRPr lang="en-US" dirty="0"/>
          </a:p>
        </p:txBody>
      </p:sp>
    </p:spTree>
    <p:extLst>
      <p:ext uri="{BB962C8B-B14F-4D97-AF65-F5344CB8AC3E}">
        <p14:creationId xmlns:p14="http://schemas.microsoft.com/office/powerpoint/2010/main" val="142446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pPr marL="0" indent="0">
              <a:buNone/>
            </a:pPr>
            <a:r>
              <a:rPr lang="en-US" dirty="0" smtClean="0"/>
              <a:t>Over the next six weeks we will be studying the region of Southwest Asia. This region is incredibly rich in both history and culture. For us to fully appreciate what we are going to study we must become familiar with the following vocabulary terms.</a:t>
            </a:r>
          </a:p>
          <a:p>
            <a:pPr marL="0" indent="0">
              <a:buNone/>
            </a:pPr>
            <a:endParaRPr lang="en-US" dirty="0"/>
          </a:p>
          <a:p>
            <a:pPr marL="0" indent="0">
              <a:buNone/>
            </a:pPr>
            <a:r>
              <a:rPr lang="en-US" dirty="0" smtClean="0"/>
              <a:t>On each of the following slides there is a picture and a vocabulary word. </a:t>
            </a:r>
            <a:r>
              <a:rPr lang="en-US" u="sng" dirty="0" smtClean="0"/>
              <a:t>When called upon</a:t>
            </a:r>
            <a:r>
              <a:rPr lang="en-US" dirty="0" smtClean="0"/>
              <a:t> your job is to guess what the word or phrase means based upon the picture.</a:t>
            </a:r>
            <a:endParaRPr lang="en-US" dirty="0"/>
          </a:p>
        </p:txBody>
      </p:sp>
    </p:spTree>
    <p:extLst>
      <p:ext uri="{BB962C8B-B14F-4D97-AF65-F5344CB8AC3E}">
        <p14:creationId xmlns:p14="http://schemas.microsoft.com/office/powerpoint/2010/main" val="4282194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Crop</a:t>
            </a:r>
            <a:endParaRPr lang="en-US" dirty="0"/>
          </a:p>
        </p:txBody>
      </p:sp>
      <p:pic>
        <p:nvPicPr>
          <p:cNvPr id="4" name="Picture 3" descr="http://bestclipartblog.com/clipart-pics/farmer-clip-art-4.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488" y="2469776"/>
            <a:ext cx="2057400" cy="2343150"/>
          </a:xfrm>
          <a:prstGeom prst="rect">
            <a:avLst/>
          </a:prstGeom>
          <a:noFill/>
          <a:ln>
            <a:noFill/>
          </a:ln>
        </p:spPr>
      </p:pic>
      <p:pic>
        <p:nvPicPr>
          <p:cNvPr id="5" name="Picture 4" descr="http://www.graphicsbydezign.com/images/clip-art/food-fast.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2830" y="1714500"/>
            <a:ext cx="1981200" cy="1447800"/>
          </a:xfrm>
          <a:prstGeom prst="rect">
            <a:avLst/>
          </a:prstGeom>
          <a:noFill/>
          <a:ln>
            <a:noFill/>
          </a:ln>
        </p:spPr>
      </p:pic>
      <p:pic>
        <p:nvPicPr>
          <p:cNvPr id="6" name="Picture 5" descr="http://bestclipartblog.com/clipart-pics/money-clip-art-16.g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7715" y="3962400"/>
            <a:ext cx="2551430" cy="2362200"/>
          </a:xfrm>
          <a:prstGeom prst="rect">
            <a:avLst/>
          </a:prstGeom>
          <a:noFill/>
          <a:ln>
            <a:noFill/>
          </a:ln>
        </p:spPr>
      </p:pic>
      <p:pic>
        <p:nvPicPr>
          <p:cNvPr id="3074" name="Picture 2" descr="http://blog.risingbricsam.com/wp-content/uploads/2012/08/corn-field.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3041275"/>
            <a:ext cx="2362201" cy="177165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V="1">
            <a:off x="4643718" y="3041275"/>
            <a:ext cx="1203997" cy="64321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643718" y="4347321"/>
            <a:ext cx="1417786" cy="796179"/>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96117" y="1714500"/>
            <a:ext cx="2266315" cy="17907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996117" y="1714500"/>
            <a:ext cx="2117913" cy="17907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464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Crop</a:t>
            </a:r>
            <a:endParaRPr lang="en-US" dirty="0"/>
          </a:p>
        </p:txBody>
      </p:sp>
      <p:sp>
        <p:nvSpPr>
          <p:cNvPr id="3" name="Content Placeholder 2"/>
          <p:cNvSpPr>
            <a:spLocks noGrp="1"/>
          </p:cNvSpPr>
          <p:nvPr>
            <p:ph idx="1"/>
          </p:nvPr>
        </p:nvSpPr>
        <p:spPr/>
        <p:txBody>
          <a:bodyPr/>
          <a:lstStyle/>
          <a:p>
            <a:pPr marL="0" indent="0">
              <a:buNone/>
            </a:pPr>
            <a:r>
              <a:rPr lang="en-US" dirty="0"/>
              <a:t>Are plants that are raised or gathered to be sold for money </a:t>
            </a:r>
            <a:endParaRPr lang="en-US" dirty="0" smtClean="0"/>
          </a:p>
          <a:p>
            <a:endParaRPr lang="en-US" dirty="0"/>
          </a:p>
          <a:p>
            <a:pPr marL="0" indent="0">
              <a:buNone/>
            </a:pPr>
            <a:r>
              <a:rPr lang="en-US" dirty="0"/>
              <a:t>Example: tobacco, coffee, drugs that are grown</a:t>
            </a:r>
          </a:p>
        </p:txBody>
      </p:sp>
    </p:spTree>
    <p:extLst>
      <p:ext uri="{BB962C8B-B14F-4D97-AF65-F5344CB8AC3E}">
        <p14:creationId xmlns:p14="http://schemas.microsoft.com/office/powerpoint/2010/main" val="2157223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Scarcity</a:t>
            </a:r>
            <a:endParaRPr lang="en-US" dirty="0"/>
          </a:p>
        </p:txBody>
      </p:sp>
      <p:sp>
        <p:nvSpPr>
          <p:cNvPr id="4" name="TextBox 3"/>
          <p:cNvSpPr txBox="1"/>
          <p:nvPr/>
        </p:nvSpPr>
        <p:spPr>
          <a:xfrm>
            <a:off x="2556164" y="3728350"/>
            <a:ext cx="2743200" cy="523220"/>
          </a:xfrm>
          <a:prstGeom prst="rect">
            <a:avLst/>
          </a:prstGeom>
          <a:noFill/>
        </p:spPr>
        <p:txBody>
          <a:bodyPr wrap="square" rtlCol="0">
            <a:spAutoFit/>
          </a:bodyPr>
          <a:lstStyle/>
          <a:p>
            <a:r>
              <a:rPr lang="en-US" sz="2800" b="1" dirty="0" smtClean="0"/>
              <a:t>X  1,000,000</a:t>
            </a:r>
            <a:endParaRPr lang="en-US" sz="2800" b="1" dirty="0"/>
          </a:p>
        </p:txBody>
      </p:sp>
      <p:pic>
        <p:nvPicPr>
          <p:cNvPr id="3076" name="Picture 4" descr="http://images.clipartof.com/small/1047760-Royalty-Free-RF-Clip-Art-Illustration-Of-A-Cartoon-Hungry-Man-With-No-Self-Contr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2373926"/>
            <a:ext cx="2592477" cy="270884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data:image/jpeg;base64,/9j/4AAQSkZJRgABAQAAAQABAAD/2wCEAAkGBxQTEhUUExQVFRUXGBcWGRcXFxYYFxcXFRcYFxUXFxcYHCggGBolHBcYITEhJSkrLi4uGB8zODMsNygtLisBCgoKDg0OGxAQGywkICQsNCwsLCwsLCwsLCwsLCwsLCwsLCwsLCwsLCwsLCwsLCwsLCwsLCwsLCwsLCwsLCwsLP/AABEIAMQBAgMBEQACEQEDEQH/xAAcAAEAAgMBAQEAAAAAAAAAAAAABAUDBgcCAQj/xABDEAABAwEFBAcECQIFBAMAAAABAAIDEQQFEiExBkFRYRMicYGRocEHMlKxFCNCYnKCktHwM6JDssLS4RVjc/EWJIP/xAAaAQEAAgMBAAAAAAAAAAAAAAAABAUBAgMG/8QANhEAAgECBAMGBgEEAgMBAAAAAAECAxEEEiExBUFREzJhcYHwIpGhscHR4RQjM0JSYiRy8RX/2gAMAwEAAhEDEQA/AO4oAgCAIAgCAIAgCAIAgMUtoa0gOcATpU0rTWiAyNdXMZhAfUAQBAEAQBAEAQBAEAQBAEAQBAEAQBAEAQBAEAQBAEAQBAEAQBAEBwb2vzn/AKk1sMstcMeJrZHkMkxHCWAHqupQ0HbvWG7K52pxzWXUsrk2ntF1OaLRI+02KR1MRqZYXOzNM821JJb4cDxo11U05krFYF0fivp9vP8AZ2Gx2tkrGyRua9jwHNc01BB0IK7kBprRmZDAQBAEAQBAEAQBAEAQBAEAQBAEAQBAEAQBAEAQBAEAQBAEAQBAcp9stytY6C8GMGKN7RNTIvbUFjjTUgilfvclrKOaLR2ozyTTfIjSsZNGcg5jwMTDmHA5ih9dQqhNxfij1TUakbS1T5ldsjfb7pn6N7nOsMzsic+heePA8dx11qrCnWzq/PmvyijxOC7KWV7PZ/h/v+TtsUgc0OaQWkAgjQg6EKQncrJRcXZntZMBAEAQBAEAQBAEAQBAEAQBAEAQBAEAQBAEAQBAEAQBAEB5Mg4hAfQUBBv26Y7VBJBLXDI0tJGThXeDxGqGU7HG7JYprFO6xzZhoL4Jc/rGVzHAEVFW7q8FBxdNL40X3C8Q5f2nyPd4MbI1zXiocKOHEfE3gRuUWMnF3RcTpRqQcJbFn7OdpnWORtitT6wPNLPMdGuOfRPJ92u7n25WVKopq6+R5fG4aVKVpa9H1X7X2OursQAgCAIAgCAIAgCAIAgCAIAgCAIAgCAIAgCAIAgCAIAgKXa+2Nhsk0jnYcMbyDUg1wmlC3MGpGlUNo7n5/u267RbGdNJaZDRxAxOe4gihNOtRup0UeriFB2sWeFwDrxzZrLyLyHaK33bhcJzaYa0dHLUlorlSQkubXiDruKzSrqbtzMYvh8qCzXuvsdb2a2ljtkDZYzqKOaSC5jt7HU3896kFa0U+3N3i1RBgdhe0h8cg1a9uleR0I4FHFSVmdKcpQeaOjRzewXkZGkOGGRhLXt4OGR7tVV1KThKx6vCYuNenm2a3XvkZXYHgskaHxu1B8iOBHHt4rVXjqtzetThVWWSujftltqxBD0Voc+ToxRknvOc3cHcSB9pSKeK5SKjE8JbadL6l1FtzZDqXjtYfSq6/wBVAivhOI5W+Zc2G9oZv6cjXHhWh/Sc11jUhLZkOrhqtLvxaJq3OAQBAEAQBAEAQBAEAQBAEAQBAEAQHxxpmUBybbXbuaeT6JdslTX6yZlMIG8NfQ5cXDhQVWtSpGmryO1GjKpK0URbtsL2M+tlklkNMbnyPdnwAe7IDlRVNau6j8OR6TC4eNCOi15v2iW2Ibq9oP8AyVwuSXJ8/f0JMdtnj9yaQdpJH92S6xrTWzZylRoz70F78ifZts54/wCq1sg4jqnxAp5KRDFyW+pGqcIo1P8AG2n8/fzJ9v2isVuhfZJZRC+djmBry1pqcgWE5Eg0y8lNpVVUV0U2Kwk8NJKVnc5/dF3Os0fQvBjkY57XAgtxFriA8V1a4UIPAhQcTftHcv8Ahri6Cyrz8z5bACC14BB7CD2rkm07onuMZK0loQtkLP8ARrdRjqMmjeMNc6so4do1p3qzw9RzWp5rH4SOHmsr0fLp/BuF8Xy2BhdQuccmsrm537bydykSairshwpynJRitTQrLZ8OJxze9xe93FxNTTgM1XVKjm7nocLhlQhZb82ZwFzJOpLhmIHZ8lylE7wldGcjeND5clp5mT0x5BqDQhDNr6G23Bto+OjZ6vb8X2m/7h25qTSxMo6S1RUYvhMJ/FS0fTk/0dAstpbI0PY4OadCFYRkpK6PO1KcqcnGSszKsmgQBAEAQBAEAQBAEAQBAEAQBAcx9qu0D3uF3WVwMsgrKQ7DgYKOwk11cMyOHatZzVOOaR2o0pVJZY7lPctzx2aIMyr9p2QxHsJ0GgVPVrOpK56XDUexhlj6sm4mfd8B/sK56ki0/H36nlzo/u+A/wBoTUylP3/9PJaz7Jp2H9ifklzN5c0QrRKRUajnr46rZJHeMVYodoI2mIyBtXxkPaaaYXA+HEKVhZyjUWpB4nRjUw8m1dr5rqb3dd5/TLMwyAPaWF33mEDPC7dQjTRW9ajCotTzeGr1KLzU35rkzWHRZVJzy005qiPZeZl2aswrJaHUFcUcZO6Nh6zuVSD3AK5w1PJBdXqeVxlbta8nyWi9CrmtBleZTvyYPhZXqjkTqefYFDxFXPLwRa4Gh2cMz3ftI80XAmmQMWrY1MrGLVs6RVmSbKzPDuPkVpJ31N2ZHQEGlFqbRaPMlG+8Q3tIHzRJvYSnGO7sTbg2yZZXmk0bmn3mF4z5jPJ3NSKXa03pF2KzGRwuIVnNJ8ndHU7kvqG1R44XBw3jKrTwNFYQmprQ85Xw86MrS9GtUyxW5wCAIAgBKApr12rsVmyntMLCPsl4Ls9OqM93BBYrLN7Sbse7CLWwHSrw9gOdPec0BDNmbJZLbHKKxyMeMs2ODtdNChgkIAgCAIAgK+/7ybZrPLO73Y2F5pqaDIDmTRAcS2Fsjn9NaZMVZXUFSST1iXHEczmaflKrcbUV1EvOG03FOfX8G15DSg/SP3Kg3Zaav2/4DpeZ/u9AEszGT3p+2Y3zjifB/wC6zZmyg/diHaJGEaivMEfMLZXO0FJFbLlpot1qSDFIwOBB0IIPYcitk7O5iSUk4vnoZtg5yy77T9xxhbzMrg3/AFHwV7OdqN/Bni8PSvX7P/sl7+RGvSctY8jUA07dB5qmpRzSSPWYqr2dKUuiZaXnH0NiEY1wMhr+LCwn5lXc3li30PKU4ZnGPVopnCn88FSHqXofKcVkWMgWpsjzDbA84YmvmdwiYX07SMh4rpHDVJ7IiVeJYelpmu+i92LmyXJbpPdhjgHGZ+J36GV8ypEOH/8AJlZX469qcPVlpZvZ/I/O02yRw+GJojHOp1PgpUcNSjsisq8RxNTeVvfhYvbBsHYIzXoA88ZHOk8nGnkuqSS0Icpzlu2bBHdUIFBDEBwEbKfJYbMKJAGzUDJemgb0Eu90XVa4bw+P3XDurwIWLJ7mVKUdmbBZ5CRnSu+mnaFo1Y6xldGVYNggPMsgaC4mgAJJ4AZlAcMve+rVe7Q5zzZrKa4ImEl0grk+U5Vy+zp2qNVxKg7LUtsJwx1Yqc3ZPYr7BsdA17sWKQUyBypWvw67vBRpYqbWmhYQ4XRjdyu/MsRsdZCP6ZGdcnvruy10XP8AqqvUS4fQ2y/VlVBsbJHIZLLaHREHIiodkBq5pFc6+S7rG9URavCtfhl8zf8A2d7fSSzGw2+gtLcmSaCagJIIAADsIDgR7wJyFFNjJSV0U9WlKnJxlujpS2OYQBAEBpHtdt3RXdKDQ9JSMDm8667qE9yzyMrc0rYmL/6UZdvLz1iTljdSgrplwVNi3/ddj0WBuqK39svmt4YvytA8yozZKb629WHPA1NPxSH5BY1CTey+SMD52/EO7GfVbJM6KEun2INsmaRr5O9SukbnenFr2iqK6HcICPdZwRzs3PtbD4RPf8wFZOTeF9+B52nTUeJW8W/o2LaKujb8UsQPZjBPkFHwivVRO4nJqg/Gy+pc7VO+rYP+6yv9x9FY4j/FIpcMr14eZTe88BVGyPR7ysfLa8MaXO0GZ7Ehq7G1ZqnFzlsZLjuN1ppLacTYtWwjLGNxkOtN9FaUaEYK73PM4nFVK7avaPT9nQ7EYYIwB0cMY/Cxo9FI1ZXTtExO2zsIy+kMdT4cTvNoWNFuzlaT2TMMm3kdaQ2e0S6Z4MDTXXN+fkucq9KO8jvDB4ie0H6kW07V29/9KGCEcZHGR3aA2gUeWNprbUl0+D133ml79SBJZppjW0WiWSv2Q4xxj8rKV71FnjZvu6FhS4VQp9/4mYX3SGkGOSeIg/YlePIkhaRxlVczs+GYWf8ArbyLO5NpbTZXgTyG0Qk0cS0CVg+IFuTwN4pXnuUmGNU3lmreJBr8GlTi50Xfw5+nidOilDmhzSC0gEEZgg6EKSVZ7QFPtdaejscx3luAf/oQz1XKvLLBsmcPpKriIxe2/wAtTmthhAa0UAAGnL0VS2erm7aI9xe848KeiwJbIkYqA9g+X/IWpztdo8Wb3R2V7ySsszPcqNqbm6ZnSRVbPH143NycS0ggdvVy/CF3w9Z05WexAxeGVWOi+Jbfo3f2Z7ei8GGKUBlqjAxN06QDIva05ihyI3EjirY821Y3pDAQBAc29uFTYWmlAJma78nDceazyNo7lRs2HfRYc8+jboBWhGQ5ZKir27SXmemoJKlG/QmubXIu7qlx8Bkud+hITtsvweTgb/yQPJoJWdWZWaXv9ngyA6NJ/L6uKWZtltu/r+iNaH1Hu+bR8gtkjrBa7/cqX6rojufFkGGPIPPCeI9z4nMHmrCGuEZQVHl4mm/D6pof40H/AJmeq54P/J6Ejin+H1RbbTn6oHhJGfOnqrCur02U9B2qwfiUlkd168Aqh7HpId4nWawiedkbs2MHSvG51DRjTyJqe5ScHTveRX8Wq92kvN/gy37tEYndFC3pJjoPss5u/ZT5TjCN5FLlnUnkpq7INmu0yOD7U8zvGYBJ6Nv4WaKqrY2c9I6Iu8LwqlS+KfxS+hfwMaBQADsACiZm9ywypaJElqGjPWSGNSRE4LBykmY7VM1Lm1OEivncSPdS5KirczZNgr6wn6M85GpjPA5kt9QrDC1syyP0KHi2DUH28Nnv59fXn4+ZvimFKat7RZKWZo+KRo8A4+ijYt/AW/Bo3rt9EaPC6gVYz0DPkLvePGnzRmXujJaH5Hn/AOv52LCNYrUyxmnd+2Xp4rBrLU+WiTC3y/nf80Qgrs1O+sVhtFmtsNW4HBsgG8EkvBzzxNLxpqAeCscJUveLKXilBJqcfI/QcMoc0OGYcAQeRFQppSntAEBontjgx3dJShLHMeeIDXCp8CVnkZjuafshPjscWnVBaakmmFxGmtaU8VTYmNqrPS4OSdGL9/MuHAUzrT9Lf+VwJWt/bZ9GQyAA5DCPF2Z8Fgxv7v8AYxPlHaeQr5uWbM3UX7/gwSvccg3LmT6ZLa1jpFRXMqrQDXOncuiJC2MSyZMQaSLU0a9FFK0cTDI5x9B3qzwfxUpQPO8VfZ4mNTwX0Z5e6kkR4SxebgPVR8J/kRM4nrRb8V9y42lbWzv5YXfpcCrOesX5FHF2kn4r7mv2TNyp3selh3i8uK0COC0Wg6FxA5iNtAO91VaYeGWmr+ZQYyp2lecl5L0KS74yMTne+8l7zzdnTsGira888rlxhKKpU0ufPzLeEqGyciYwrAJTDks3Ob3PmJBY9dIhjKesh2rBrqyNLIh1SsYidHA0cDUHgRosp2d0ZlFSTjJXT3OobOXsLTCH/bHVeODhr3HXvVxSqKpG6PIYvDSw9Rwe3J9UUXtId9XCOL3HwaR6qPjH8KLLgi+Ob8PyaW40Cry+WrPUI6vOqMPc8uNXU3LIWiJTJAB25/z+blqc3G7MOPE7k35/zzWTe2VeZC2psnS2WVudQ3GAOLOsB5LpQllqJkLGU89GS96anRvZpezbRdtncHYnRxthk4iSNoDgfI9hCuDyr3NoQwEBAvywNns8sTqUkY5pPDECKoDgux14GCWSxyijsZofvtyLc8hUCoP7hQcZRbWdcty44dXSfZvnsbpQ9/6neOgVdoXOnvRHkganPmTX+45eFVm/Qzd8vfv0PLpPhFeeg8XegCW6mVHqzG+NxzNAP5vd6IrGylFae/oQ7XZ6far40+VFumdoTvyIVFudTBZ7TgtdnB92QSRO7HAEctQFPwD+JooeNruPz/BFlY5gY13vRyxtP5JWiveBXvSnHJiLeJitUdXA5vK/ozZ73ZWKUcWO+RVkiplszVrA7UnhX1VI1yPSwlbVlhbjhs9mg0LvrX9g6x/vcPBWld9nSsvIocJDta0b/wDs/fmR4dVUs9AT4XgLhJHZEpkwWlgZo58kDiey9BYByyLGOWXJDKRFDiUZsZQFgwXOyl6dBOKn6t9Gu4D4Xdx8iVJw1XJK3JkDiGG7eldbrVflFv7SnZ2cf+U/5FIxnIhcDX+T0/Jpsz9B3qAX0UZnPAaKoaJXZ4h4ness2kfJZNyJCK5meJtB/P5VYZo3c9Wh3VLRkXAtFNcxTyWFuaZMxL9gYLYbYypLGzgAnjho7voGnTf4Xid1c8dUVpNdH+TqiycwgPjmg6iqA5N7Vdhnvl+mWbN9AXx/aJZTC9nE0FKcglro3jNp3NcuHatsjcFocI5AdXCjXZ000a7PQqrrYVxd4LQv8JjoTVpu0vlf1/Bsoc0jECDwdUOy3U+yFF20LBO+3v8ALBkOoH5if9TtO4LFuoUeT+X8L8mMtJNS7wy/udme5Z0N00tEvfoYnxM368zn5n0WyfQ2Upe/f5I//TZHe5HI78LHnzAouijJ8mb9vSj3pJeq/ZXs2Utj7fC82ebo20JcW0aKBx3760Vtgllj8Wh5ri1WNSteErqy8t9S320uSSNjpyxzRkXGmhbTCe+gHgsVopVIzXkZw1VSo1KXg2vlqZrYasdzafMKZzInI0iJ31RG9wawfno31VTTjmqJeJdVp5cPJ+H3LS9ZKzuG5jWsHhjPzb4KRjpaqJH4dHvS9DxE7JQGi0R6MqZTY9MtCw4GyZKinXKUTdSJkb1zMtGTEsAxThZRlBgAGZWVdhnou30dTjQ08aUW/ZT6M59pTvbMr+aPOMFaWsdLNFtft4dNZ7ISauZ0sbuOXR0PeKFSak88Iv0IWEodlXqpbOzX1KMipXAsOQJLjn3rKHdWhlkl3DVYsaqPNnqKKiByPbpA3LfuA1WNzCjcj3jaOihklf8AZYeGWWQFcq5reCzSUUccRVjTpuXJG/8AssuQ2W7oWuBEkn1zwciHSUIaexuEdyuTxjd2bchgIAgPhagNG2x9m8NtcZAehl+JgHX5PaRQ/PmsmUznD7kvG7ZejbF9JjJoAxrn+AFTGe4hcKuHjU1eniTcPjalJWWq6G/WHZu0ygOLeirn9YesO4Vz/SoMcJN76FtLieHitLvwS9/kvbHsbEM5HvkO8A4G+XWPe5SYYOC31IFTi1V6QSX1f6+hd2S7Yov6cbGdjQD3nUqTGEY7IgVMRVqd+TfqS1scQgIt6WFs8MkT/de0tPKoyI5jVYkrqxvTm6clJcjlj4HMj6N/vsGB34mDC49lRVSYu53i/hNNuuPE+Jv3mn9IxeigYdf3vmWuKl/468bHp8uJ8jvie491cI8gFpiXeozrgo2pJ9dSQ05KOT0hRLmT1JZXAV07QQPEiiNNatP5GsZwk7Rkm/M+QPINDqtXqja5aWd6jyR1WpLaFqD5IFgF3dloslkhbabWaukJ6KOmJxDcqtb6nLTirXDwjThme7PPcQrVK9V0afdjv4vx8EbBcW21mtLHvEcsUbCA58rWBgLtKlrjTtOSkxnm1TKuph3B2diffOzEFoFcIY/dIwAHlXc4dq1qU41F8R2wuMq4d/A9Oj2/j0OYXnZHwyuik95p3aEHRw5EKrnBweVnrsPWhWgqkdn9PAwscuZ3aPRro1ZNfFmSMtYMzU/NHdmtmz6Hudp1RxOqxZDRGaCIN7d53+Kw2aybZHttxSXg5tlhxBuJrpZf8OOOuYPxPIrhbyzoM1LwcG5Zin4rWUYKnzevp4naYo8LQ0aAAeGSsTzx7QBAEAQBAEAQBAEAQBAEBpG29iwyNeNHjP8AEN/hTwXWmzvSeljllxGkgd8Eb3+DQPVcMMv7svfMscVL+zDyv9CPZhk0ch8lBm7tstKMcsEuiRc3Rdz7RJgZ2ucdGjif23ranSdR2RrisVChDNL0XU6dcdwWezMLyGktFXSSUyA1NTk0KwjSjTWh5ivjKuIl8T06LYhz+0C7XO6HE6Spw9SF7mknKgOHrDsqte0V7XMrC1Es1rGr7W3EyNwlgNYXEtpmDG+lcBBzFcyAaU7womIpqPxx25l3w7GSqf2qneWz6r+CosxUGaLiLLGFcjZny1nqO7CsrdA0vba8H1L/AIWwxM4NaGNOXaST2lWkVnkk9rL7Hnq16UJSW7k/uyh2evubH0BkcY5iA5tcq7jQa9i6VYJQbWhHwtVzqxjLW+nkfoX2WW977IY5CXGF5jBOpZha5oPZip2ALNGWaJpxCgqNXTmrkf2k2QfVSgZ1LDzFMTfCh8VwxkNFIncErPNOk+l16aGjOFFAPTJ3Vx0g3lLCxKskVfdY554hrnfILOWT2RHnNR3kl6otbPcdpf7sD+11GD+4hdFh6j5ESeOw8N5r0uy+u7YhxoZ5AB8Eep7XnTuHeu8MH/yZX1+MLalH1f6NwsdkZE0MjaGtG4fPmeamqKSsikqVJVJZpu7M6yaBAEAQBAEAQBAEAQBAEAQFHthZsdnrvY4O7tD8/Jbwep0pu0jhdlFGzcRG5ne54b6LSk8sqj6fyWFZZqdJeFvsj4MneKrS7ijqOzFiEELW06zgHPO/Ed3dp3K1pQyRSPL4ys61Vy5bLyKb2mW15ZFZ21wvq9/MMIDWnlU17guWLnZJdTvwzDZ3Kb5HFTfsrJQ+J2DA6rchlhORNUjTSWu5pUxEpNpbG87KX1NapZOkcXG1RvLq6dLZ2l8TwOIMdMtxWjV3KDO0JKChWStZ/S9mWkZzy0OY7Dn6qrex6VaMnwlcjdmZ4BHagI1v2VNqswfG3G5oMUsdaFwZnG9n3sJblvoO+0pxc6anDdaFHXq06VeVGt3Zap+e/wBSh2d2M6OYObDaHyCoAkY5rWVyJqWgd5K1qOtU+C1jtRo4LD/3XUT6ap/JLc7Nsvdn0WDASC9xL3kaYiAKDkAAO5TKNHJGxRY/GLEVnNbbLyK3bqcdE0ff/wBLlzxqtS9SVwS7xLf/AFf3RA2FuezWhknSx43scBmTTCRlkDxr4KLhoQkndFjxPE16MkoSsmbtZbpgj/pwxt7GNB8aKYoRWyKOderPvSb9SatjkEAQBAEAQBAEAQBAEAQBAEAQBAEBjtMIexzTo4EHvFECdj8+22AsfaWHVsmE901fVYenavwX1LWHxxpeb+jRhsYrI3t9VA5ly+6/I6nE9W55KxB2iu0zta5oq9lcviadQOeQPio+JpOpHTdFhwzFRw9VqfdfPo+Rym99j4ekc4SOjqSTHhzBJzDa5jPdQqJDETj8LWpZ1eE05t1IysnrpZr0Zv3s42XMUgnewxsYwsia73jiFHPcNQKV11xEqVQpSbzyKjiFamoqjS5FLGRWg0FB3AUCqpq1z08G2lfexPgK4M7ciUShgzXVeps8mecbqYhwpo4c1LwuIdJ25MgcQwKxUNNJLZ/hm62W8GyNxMdiHL14K6hOM1eLueSq0J0pZZqzPb7SACSaAccls2lqaKDk7I06/ryE0ga3NjN/En/1TxVPjMQqjtHZHquF4J4eDlPvS5dETNgJ8Fqczc9h8Wmo8qrnhJWnYzxeGaipdGdHVmeaCAIAgCAIAgCAIAgCAIAgCAIAgCAIAgOPe0y6+htL5B7s4Y8fiaWteP8AKfzLWfcm/BfcscHK7hHo39jUo3UII3KveqL9OxvtyXo2VoFeuMiN/arGhWzqz3PP4zCulNyXde36Lpki7pkFxM30gDM0FN5pl3lZutzTI3ojX9odoMbHRQ1NcnP0FN4bxrxUHEYtWyxfqXGB4bJSVSqttl+zV7NHRVsmX0UT4iuR0MzXIYMcrarJsjyISDVri08lmM2jErNWaug9sjvee4jt/eq3lUb3182axhCPdSXkrGeOMNFFz3NiVs7PhtsB4uw/qBC7Yd2miJj45sPJeFzrKtzyIQBAEAQBAEAQBAEAQBAEAQBAEBr2195RNj+jutrbHPMPqXktBxMc0/ayIJoCDqCQEMpN7FbYdrZISIra1peKVkiHVd94NJzHYe5RVibO00W8+F9pDPQfo9NffX5mz2C9YZh9XIx3IEYh2tOY71IjOMtmVlWhUpO04tGle2GP6iJ3B5Hjh/ZZn/jl75nbA/5kctjeoB6TkT7O/fWh4rm9DG+hYtvSQD+rJ4j5kLbtqvJnP+loc4ojyXliPWLnficT88lrLPLvM6whCHcikZW2uq5ZDtmQD0sbJmdrlzsbJmQPWDax96RBY8OnWUjGiDbSs2Ysj0ZlixmxK2VaZLdABudiPY0EqTQh8SK/iFS1CXlb5nYVaHlAgCAIAgCAIAgCAIAgCAIAgCAIDh/tXsrnXzBU1aYoi1vAMfIXADfpXJcq0rQZNwMM1aHn9tTzNKBrl2gj5hVaTPXpoiyyNO8cqHMdnBbxTWobTVjG+2SyDo3ySOYa0a5znAOp1SATlnTxUyjJt5W91YrMXQhGHaRik076LlzKLFQlcvM3jK6JkEi1aN0jK6riAN+/gFjYMiXi/oZQ0+64VY7juIPP91vTWeN1ujhOuqVTJPZ7P8EyCXmtGiSiWx61aNkZmyLRxOiZlEq0ym1z4ZUUQ2RJ511jE5SlqZYnZLEkdI7H2SVYURKWhu3stuwl0lpcMh9WzyLz8h4qZh4a5ih4rW0VNeb/AAdFUspQgCAIAgCAIAgCAIAgCAIAgCAIDQfazsc62QieCotFnDi0DLpGZFzBwcKVbzy35LXNoyaehz257z+kwtcDR1OvpUHiBwIzqqqpT7OVvkevweI7ampPfn78SbHAA3xPPM1WjepMibJsVsr00gnlb9S3NoI/qO3GnwDWu80UvD033mU/FcbGEXSg9Xv4fyaxt5sy6yzkgExPNWu4VOh/nou1aH+69SJgcSpLI9zXYHUUdlrEsIHALRm55tdmbOwxPNDWrHfC79jvSM3TlmRxr0I14ZJej6MoQZLO7BM0jg4Zgji07wpidOqroplUxOElke3jt6MurHNG/SZo5Oy+dFo6C5Mkw4o/9o/JltDdT3e7JEfzH0Cw8O+p2XFKfR/T9mWS6Qz+parMzljJPhSq17C27QfFIcov6GrXvfkbHFkLnTOBw1wFja6UbU4nHuC3VBbtnGXFHe0Ya+f6Li7rC/o8U9BI7PCNGDcOZ4qHUqLNaGxa4aFRwzVd+nQzuyWNyRLQy3Vd0lplbFGMzqdzW73O5D50C6Rg27Ii160aUHOR2667AyCJkUYo1goOJ4k8yc1YRioqyPKVakqk3OW7JS2OYQBAEAQBAEAQBAEAQBAEAQBAEAQHO9qPZbHNKbRY5fo0zjicMOKJx3nBUYSd9Mtcqmq1lFSVmdqVedN5ovUurk2LjjDXTuE8gGfVwx13kMqa95K4ww0Iu+5NrcVr1I5V8PW2/wDBtICkFYRL1u2O0RmORoLT5bqhDMZOLujjm1WxMtmcXMBfHXIjUePyOfCq5To31j8i4w2PT0n7/f3NYjlIJG8ag5EdoOYUWUWtGi1hUjJXi7mZs2a1sdNyxjma9uF7Q9vBwr4cCubi07xMuMZrLJXRDm2cicaxuLOR6w/dbLETXeRCqcMpy1g7fUj/APxh25zD4j0W39SiO+F1OqJMGz1PekaOwErV4jojrDhj/wBpEix3bBAS5jcUhJON2ZFdcPwrWVSdRWexMo4OjRd4q76v3oZ5LQtVAkORIua55rW/DE3IHrPPuM7TvPIZrtCDloiLiMTCiryfpzZ1vZvZ6Kxx4WZvNMchHWcfQcAptOmoI83icTOvK725IuF0IwQBAEAQBAEAQBAEAQBAEAQBAEAQBAEAQBAEB5ewEEEAg6g5goDVb92EgnzaMJ3a0HY4HE3xpyWXZqzO0K8oO6Oe3/sJaLOC9rXSsHwAucO5oqR3BR50OcfkWtDiMXpU+f7NdDnNNCCDwOR8CopbxldEmO1LDib5jMLUtMhtmDrSmUxmJV23VaLSaQxud96lGjtccl0jBvZEetiadLvv9m73H7OAKOtT8f8A22Ehve/U91FIjh/+RU1+Kt6Ulbxf6N6sllZE0MjaGNGQDRQBSEktEVM5ym80ndmZZNQgCAIAgCAIAgCAIAgCAIAgCAIAgCAIAgCAIAgCAIAgIttu2GYUliZIPvNa75hYcU90bwqzhrFtFFatgrE//CLPwPcPKtFzdGLJUeI1487+aIjfZtY66zHljHo2qx2ETr/+pW6L5fyWlh2PscWbYGuI3vq//NVZVGC5HCpjq895fLQvGNAFAABwGQXUiN3PSAIAgCAICM21VDjTQE035bjwKA+fTOLTv0zGVf280AbbQTTC4aajjnx3BADayNWGlaZa5iuiA9xWkONAHb8zplT90BnQBAEAQBAEAQBAEAQBAEAQBAEAQBAEAQBAEAQBAEAQBAEAQBAEB8QH1AEAQH//2Q=="/>
          <p:cNvSpPr>
            <a:spLocks noChangeAspect="1" noChangeArrowheads="1"/>
          </p:cNvSpPr>
          <p:nvPr/>
        </p:nvSpPr>
        <p:spPr bwMode="auto">
          <a:xfrm>
            <a:off x="155575" y="-1385888"/>
            <a:ext cx="3810000" cy="2895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UUExQVFRUXGBcWGRcXFxYYFxcXFRcYFxUXFxcYHCggGBolHBcYITEhJSkrLi4uGB8zODMsNygtLisBCgoKDg0OGxAQGywkICQsNCwsLCwsLCwsLCwsLCwsLCwsLCwsLCwsLCwsLCwsLCwsLCwsLCwsLCwsLCwsLCwsLP/AABEIAMQBAgMBEQACEQEDEQH/xAAcAAEAAgMBAQEAAAAAAAAAAAAABAUDBgcCAQj/xABDEAABAwEFBAcECQIFBAMAAAABAAIDEQQFEiExBkFRYRMicYGRocEHMlKxFCNCYnKCktHwM6JDssLS4RVjc/EWJIP/xAAaAQEAAgMBAAAAAAAAAAAAAAAABAUBAgMG/8QANhEAAgECBAMGBgEEAgMBAAAAAAECAxEEEiExBUFREzJhcYHwIpGhscHR4RQjM0JSYiRy8RX/2gAMAwEAAhEDEQA/AO4oAgCAIAgCAIAgCAIAgMUtoa0gOcATpU0rTWiAyNdXMZhAfUAQBAEAQBAEAQBAEAQBAEAQBAEAQBAEAQBAEAQBAEAQBAEAQBAEBwb2vzn/AKk1sMstcMeJrZHkMkxHCWAHqupQ0HbvWG7K52pxzWXUsrk2ntF1OaLRI+02KR1MRqZYXOzNM821JJb4cDxo11U05krFYF0fivp9vP8AZ2Gx2tkrGyRua9jwHNc01BB0IK7kBprRmZDAQBAEAQBAEAQBAEAQBAEAQBAEAQBAEAQBAEAQBAEAQBAEAQBAcp9stytY6C8GMGKN7RNTIvbUFjjTUgilfvclrKOaLR2ozyTTfIjSsZNGcg5jwMTDmHA5ih9dQqhNxfij1TUakbS1T5ldsjfb7pn6N7nOsMzsic+heePA8dx11qrCnWzq/PmvyijxOC7KWV7PZ/h/v+TtsUgc0OaQWkAgjQg6EKQncrJRcXZntZMBAEAQBAEAQBAEAQBAEAQBAEAQBAEAQBAEAQBAEAQBAEB5Mg4hAfQUBBv26Y7VBJBLXDI0tJGThXeDxGqGU7HG7JYprFO6xzZhoL4Jc/rGVzHAEVFW7q8FBxdNL40X3C8Q5f2nyPd4MbI1zXiocKOHEfE3gRuUWMnF3RcTpRqQcJbFn7OdpnWORtitT6wPNLPMdGuOfRPJ92u7n25WVKopq6+R5fG4aVKVpa9H1X7X2OursQAgCAIAgCAIAgCAIAgCAIAgCAIAgCAIAgCAIAgCAIAgKXa+2Nhsk0jnYcMbyDUg1wmlC3MGpGlUNo7n5/u267RbGdNJaZDRxAxOe4gihNOtRup0UeriFB2sWeFwDrxzZrLyLyHaK33bhcJzaYa0dHLUlorlSQkubXiDruKzSrqbtzMYvh8qCzXuvsdb2a2ljtkDZYzqKOaSC5jt7HU3896kFa0U+3N3i1RBgdhe0h8cg1a9uleR0I4FHFSVmdKcpQeaOjRzewXkZGkOGGRhLXt4OGR7tVV1KThKx6vCYuNenm2a3XvkZXYHgskaHxu1B8iOBHHt4rVXjqtzetThVWWSujftltqxBD0Voc+ToxRknvOc3cHcSB9pSKeK5SKjE8JbadL6l1FtzZDqXjtYfSq6/wBVAivhOI5W+Zc2G9oZv6cjXHhWh/Sc11jUhLZkOrhqtLvxaJq3OAQBAEAQBAEAQBAEAQBAEAQBAEAQHxxpmUBybbXbuaeT6JdslTX6yZlMIG8NfQ5cXDhQVWtSpGmryO1GjKpK0URbtsL2M+tlklkNMbnyPdnwAe7IDlRVNau6j8OR6TC4eNCOi15v2iW2Ibq9oP8AyVwuSXJ8/f0JMdtnj9yaQdpJH92S6xrTWzZylRoz70F78ifZts54/wCq1sg4jqnxAp5KRDFyW+pGqcIo1P8AG2n8/fzJ9v2isVuhfZJZRC+djmBry1pqcgWE5Eg0y8lNpVVUV0U2Kwk8NJKVnc5/dF3Os0fQvBjkY57XAgtxFriA8V1a4UIPAhQcTftHcv8Ahri6Cyrz8z5bACC14BB7CD2rkm07onuMZK0loQtkLP8ARrdRjqMmjeMNc6so4do1p3qzw9RzWp5rH4SOHmsr0fLp/BuF8Xy2BhdQuccmsrm537bydykSairshwpynJRitTQrLZ8OJxze9xe93FxNTTgM1XVKjm7nocLhlQhZb82ZwFzJOpLhmIHZ8lylE7wldGcjeND5clp5mT0x5BqDQhDNr6G23Bto+OjZ6vb8X2m/7h25qTSxMo6S1RUYvhMJ/FS0fTk/0dAstpbI0PY4OadCFYRkpK6PO1KcqcnGSszKsmgQBAEAQBAEAQBAEAQBAEAQBAcx9qu0D3uF3WVwMsgrKQ7DgYKOwk11cMyOHatZzVOOaR2o0pVJZY7lPctzx2aIMyr9p2QxHsJ0GgVPVrOpK56XDUexhlj6sm4mfd8B/sK56ki0/H36nlzo/u+A/wBoTUylP3/9PJaz7Jp2H9ifklzN5c0QrRKRUajnr46rZJHeMVYodoI2mIyBtXxkPaaaYXA+HEKVhZyjUWpB4nRjUw8m1dr5rqb3dd5/TLMwyAPaWF33mEDPC7dQjTRW9ajCotTzeGr1KLzU35rkzWHRZVJzy005qiPZeZl2aswrJaHUFcUcZO6Nh6zuVSD3AK5w1PJBdXqeVxlbta8nyWi9CrmtBleZTvyYPhZXqjkTqefYFDxFXPLwRa4Gh2cMz3ftI80XAmmQMWrY1MrGLVs6RVmSbKzPDuPkVpJ31N2ZHQEGlFqbRaPMlG+8Q3tIHzRJvYSnGO7sTbg2yZZXmk0bmn3mF4z5jPJ3NSKXa03pF2KzGRwuIVnNJ8ndHU7kvqG1R44XBw3jKrTwNFYQmprQ85Xw86MrS9GtUyxW5wCAIAgBKApr12rsVmyntMLCPsl4Ls9OqM93BBYrLN7Sbse7CLWwHSrw9gOdPec0BDNmbJZLbHKKxyMeMs2ODtdNChgkIAgCAIAgK+/7ybZrPLO73Y2F5pqaDIDmTRAcS2Fsjn9NaZMVZXUFSST1iXHEczmaflKrcbUV1EvOG03FOfX8G15DSg/SP3Kg3Zaav2/4DpeZ/u9AEszGT3p+2Y3zjifB/wC6zZmyg/diHaJGEaivMEfMLZXO0FJFbLlpot1qSDFIwOBB0IIPYcitk7O5iSUk4vnoZtg5yy77T9xxhbzMrg3/AFHwV7OdqN/Bni8PSvX7P/sl7+RGvSctY8jUA07dB5qmpRzSSPWYqr2dKUuiZaXnH0NiEY1wMhr+LCwn5lXc3li30PKU4ZnGPVopnCn88FSHqXofKcVkWMgWpsjzDbA84YmvmdwiYX07SMh4rpHDVJ7IiVeJYelpmu+i92LmyXJbpPdhjgHGZ+J36GV8ypEOH/8AJlZX469qcPVlpZvZ/I/O02yRw+GJojHOp1PgpUcNSjsisq8RxNTeVvfhYvbBsHYIzXoA88ZHOk8nGnkuqSS0Icpzlu2bBHdUIFBDEBwEbKfJYbMKJAGzUDJemgb0Eu90XVa4bw+P3XDurwIWLJ7mVKUdmbBZ5CRnSu+mnaFo1Y6xldGVYNggPMsgaC4mgAJJ4AZlAcMve+rVe7Q5zzZrKa4ImEl0grk+U5Vy+zp2qNVxKg7LUtsJwx1Yqc3ZPYr7BsdA17sWKQUyBypWvw67vBRpYqbWmhYQ4XRjdyu/MsRsdZCP6ZGdcnvruy10XP8AqqvUS4fQ2y/VlVBsbJHIZLLaHREHIiodkBq5pFc6+S7rG9URavCtfhl8zf8A2d7fSSzGw2+gtLcmSaCagJIIAADsIDgR7wJyFFNjJSV0U9WlKnJxlujpS2OYQBAEBpHtdt3RXdKDQ9JSMDm8667qE9yzyMrc0rYmL/6UZdvLz1iTljdSgrplwVNi3/ddj0WBuqK39svmt4YvytA8yozZKb629WHPA1NPxSH5BY1CTey+SMD52/EO7GfVbJM6KEun2INsmaRr5O9SukbnenFr2iqK6HcICPdZwRzs3PtbD4RPf8wFZOTeF9+B52nTUeJW8W/o2LaKujb8UsQPZjBPkFHwivVRO4nJqg/Gy+pc7VO+rYP+6yv9x9FY4j/FIpcMr14eZTe88BVGyPR7ysfLa8MaXO0GZ7Ehq7G1ZqnFzlsZLjuN1ppLacTYtWwjLGNxkOtN9FaUaEYK73PM4nFVK7avaPT9nQ7EYYIwB0cMY/Cxo9FI1ZXTtExO2zsIy+kMdT4cTvNoWNFuzlaT2TMMm3kdaQ2e0S6Z4MDTXXN+fkucq9KO8jvDB4ie0H6kW07V29/9KGCEcZHGR3aA2gUeWNprbUl0+D133ml79SBJZppjW0WiWSv2Q4xxj8rKV71FnjZvu6FhS4VQp9/4mYX3SGkGOSeIg/YlePIkhaRxlVczs+GYWf8ArbyLO5NpbTZXgTyG0Qk0cS0CVg+IFuTwN4pXnuUmGNU3lmreJBr8GlTi50Xfw5+nidOilDmhzSC0gEEZgg6EKSVZ7QFPtdaejscx3luAf/oQz1XKvLLBsmcPpKriIxe2/wAtTmthhAa0UAAGnL0VS2erm7aI9xe848KeiwJbIkYqA9g+X/IWpztdo8Wb3R2V7ySsszPcqNqbm6ZnSRVbPH143NycS0ggdvVy/CF3w9Z05WexAxeGVWOi+Jbfo3f2Z7ei8GGKUBlqjAxN06QDIva05ihyI3EjirY821Y3pDAQBAc29uFTYWmlAJma78nDceazyNo7lRs2HfRYc8+jboBWhGQ5ZKir27SXmemoJKlG/QmubXIu7qlx8Bkud+hITtsvweTgb/yQPJoJWdWZWaXv9ngyA6NJ/L6uKWZtltu/r+iNaH1Hu+bR8gtkjrBa7/cqX6rojufFkGGPIPPCeI9z4nMHmrCGuEZQVHl4mm/D6pof40H/AJmeq54P/J6Ejin+H1RbbTn6oHhJGfOnqrCur02U9B2qwfiUlkd168Aqh7HpId4nWawiedkbs2MHSvG51DRjTyJqe5ScHTveRX8Wq92kvN/gy37tEYndFC3pJjoPss5u/ZT5TjCN5FLlnUnkpq7INmu0yOD7U8zvGYBJ6Nv4WaKqrY2c9I6Iu8LwqlS+KfxS+hfwMaBQADsACiZm9ywypaJElqGjPWSGNSRE4LBykmY7VM1Lm1OEivncSPdS5KirczZNgr6wn6M85GpjPA5kt9QrDC1syyP0KHi2DUH28Nnv59fXn4+ZvimFKat7RZKWZo+KRo8A4+ijYt/AW/Bo3rt9EaPC6gVYz0DPkLvePGnzRmXujJaH5Hn/AOv52LCNYrUyxmnd+2Xp4rBrLU+WiTC3y/nf80Qgrs1O+sVhtFmtsNW4HBsgG8EkvBzzxNLxpqAeCscJUveLKXilBJqcfI/QcMoc0OGYcAQeRFQppSntAEBontjgx3dJShLHMeeIDXCp8CVnkZjuafshPjscWnVBaakmmFxGmtaU8VTYmNqrPS4OSdGL9/MuHAUzrT9Lf+VwJWt/bZ9GQyAA5DCPF2Z8Fgxv7v8AYxPlHaeQr5uWbM3UX7/gwSvccg3LmT6ZLa1jpFRXMqrQDXOncuiJC2MSyZMQaSLU0a9FFK0cTDI5x9B3qzwfxUpQPO8VfZ4mNTwX0Z5e6kkR4SxebgPVR8J/kRM4nrRb8V9y42lbWzv5YXfpcCrOesX5FHF2kn4r7mv2TNyp3selh3i8uK0COC0Wg6FxA5iNtAO91VaYeGWmr+ZQYyp2lecl5L0KS74yMTne+8l7zzdnTsGira888rlxhKKpU0ufPzLeEqGyciYwrAJTDks3Ob3PmJBY9dIhjKesh2rBrqyNLIh1SsYidHA0cDUHgRosp2d0ZlFSTjJXT3OobOXsLTCH/bHVeODhr3HXvVxSqKpG6PIYvDSw9Rwe3J9UUXtId9XCOL3HwaR6qPjH8KLLgi+Ob8PyaW40Cry+WrPUI6vOqMPc8uNXU3LIWiJTJAB25/z+blqc3G7MOPE7k35/zzWTe2VeZC2psnS2WVudQ3GAOLOsB5LpQllqJkLGU89GS96anRvZpezbRdtncHYnRxthk4iSNoDgfI9hCuDyr3NoQwEBAvywNns8sTqUkY5pPDECKoDgux14GCWSxyijsZofvtyLc8hUCoP7hQcZRbWdcty44dXSfZvnsbpQ9/6neOgVdoXOnvRHkganPmTX+45eFVm/Qzd8vfv0PLpPhFeeg8XegCW6mVHqzG+NxzNAP5vd6IrGylFae/oQ7XZ6far40+VFumdoTvyIVFudTBZ7TgtdnB92QSRO7HAEctQFPwD+JooeNruPz/BFlY5gY13vRyxtP5JWiveBXvSnHJiLeJitUdXA5vK/ozZ73ZWKUcWO+RVkiplszVrA7UnhX1VI1yPSwlbVlhbjhs9mg0LvrX9g6x/vcPBWld9nSsvIocJDta0b/wDs/fmR4dVUs9AT4XgLhJHZEpkwWlgZo58kDiey9BYByyLGOWXJDKRFDiUZsZQFgwXOyl6dBOKn6t9Gu4D4Xdx8iVJw1XJK3JkDiGG7eldbrVflFv7SnZ2cf+U/5FIxnIhcDX+T0/Jpsz9B3qAX0UZnPAaKoaJXZ4h4ness2kfJZNyJCK5meJtB/P5VYZo3c9Wh3VLRkXAtFNcxTyWFuaZMxL9gYLYbYypLGzgAnjho7voGnTf4Xid1c8dUVpNdH+TqiycwgPjmg6iqA5N7Vdhnvl+mWbN9AXx/aJZTC9nE0FKcglro3jNp3NcuHatsjcFocI5AdXCjXZ000a7PQqrrYVxd4LQv8JjoTVpu0vlf1/Bsoc0jECDwdUOy3U+yFF20LBO+3v8ALBkOoH5if9TtO4LFuoUeT+X8L8mMtJNS7wy/udme5Z0N00tEvfoYnxM368zn5n0WyfQ2Upe/f5I//TZHe5HI78LHnzAouijJ8mb9vSj3pJeq/ZXs2Utj7fC82ebo20JcW0aKBx3760Vtgllj8Wh5ri1WNSteErqy8t9S320uSSNjpyxzRkXGmhbTCe+gHgsVopVIzXkZw1VSo1KXg2vlqZrYasdzafMKZzInI0iJ31RG9wawfno31VTTjmqJeJdVp5cPJ+H3LS9ZKzuG5jWsHhjPzb4KRjpaqJH4dHvS9DxE7JQGi0R6MqZTY9MtCw4GyZKinXKUTdSJkb1zMtGTEsAxThZRlBgAGZWVdhnou30dTjQ08aUW/ZT6M59pTvbMr+aPOMFaWsdLNFtft4dNZ7ISauZ0sbuOXR0PeKFSak88Iv0IWEodlXqpbOzX1KMipXAsOQJLjn3rKHdWhlkl3DVYsaqPNnqKKiByPbpA3LfuA1WNzCjcj3jaOihklf8AZYeGWWQFcq5reCzSUUccRVjTpuXJG/8AssuQ2W7oWuBEkn1zwciHSUIaexuEdyuTxjd2bchgIAgPhagNG2x9m8NtcZAehl+JgHX5PaRQ/PmsmUznD7kvG7ZejbF9JjJoAxrn+AFTGe4hcKuHjU1eniTcPjalJWWq6G/WHZu0ygOLeirn9YesO4Vz/SoMcJN76FtLieHitLvwS9/kvbHsbEM5HvkO8A4G+XWPe5SYYOC31IFTi1V6QSX1f6+hd2S7Yov6cbGdjQD3nUqTGEY7IgVMRVqd+TfqS1scQgIt6WFs8MkT/de0tPKoyI5jVYkrqxvTm6clJcjlj4HMj6N/vsGB34mDC49lRVSYu53i/hNNuuPE+Jv3mn9IxeigYdf3vmWuKl/468bHp8uJ8jvie491cI8gFpiXeozrgo2pJ9dSQ05KOT0hRLmT1JZXAV07QQPEiiNNatP5GsZwk7Rkm/M+QPINDqtXqja5aWd6jyR1WpLaFqD5IFgF3dloslkhbabWaukJ6KOmJxDcqtb6nLTirXDwjThme7PPcQrVK9V0afdjv4vx8EbBcW21mtLHvEcsUbCA58rWBgLtKlrjTtOSkxnm1TKuph3B2diffOzEFoFcIY/dIwAHlXc4dq1qU41F8R2wuMq4d/A9Oj2/j0OYXnZHwyuik95p3aEHRw5EKrnBweVnrsPWhWgqkdn9PAwscuZ3aPRro1ZNfFmSMtYMzU/NHdmtmz6Hudp1RxOqxZDRGaCIN7d53+Kw2aybZHttxSXg5tlhxBuJrpZf8OOOuYPxPIrhbyzoM1LwcG5Zin4rWUYKnzevp4naYo8LQ0aAAeGSsTzx7QBAEAQBAEAQBAEAQBAEBpG29iwyNeNHjP8AEN/hTwXWmzvSeljllxGkgd8Eb3+DQPVcMMv7svfMscVL+zDyv9CPZhk0ch8lBm7tstKMcsEuiRc3Rdz7RJgZ2ucdGjif23ranSdR2RrisVChDNL0XU6dcdwWezMLyGktFXSSUyA1NTk0KwjSjTWh5ivjKuIl8T06LYhz+0C7XO6HE6Spw9SF7mknKgOHrDsqte0V7XMrC1Es1rGr7W3EyNwlgNYXEtpmDG+lcBBzFcyAaU7womIpqPxx25l3w7GSqf2qneWz6r+CosxUGaLiLLGFcjZny1nqO7CsrdA0vba8H1L/AIWwxM4NaGNOXaST2lWkVnkk9rL7Hnq16UJSW7k/uyh2evubH0BkcY5iA5tcq7jQa9i6VYJQbWhHwtVzqxjLW+nkfoX2WW977IY5CXGF5jBOpZha5oPZip2ALNGWaJpxCgqNXTmrkf2k2QfVSgZ1LDzFMTfCh8VwxkNFIncErPNOk+l16aGjOFFAPTJ3Vx0g3lLCxKskVfdY554hrnfILOWT2RHnNR3kl6otbPcdpf7sD+11GD+4hdFh6j5ESeOw8N5r0uy+u7YhxoZ5AB8Eep7XnTuHeu8MH/yZX1+MLalH1f6NwsdkZE0MjaGtG4fPmeamqKSsikqVJVJZpu7M6yaBAEAQBAEAQBAEAQBAEAQFHthZsdnrvY4O7tD8/Jbwep0pu0jhdlFGzcRG5ne54b6LSk8sqj6fyWFZZqdJeFvsj4MneKrS7ijqOzFiEELW06zgHPO/Ed3dp3K1pQyRSPL4ys61Vy5bLyKb2mW15ZFZ21wvq9/MMIDWnlU17guWLnZJdTvwzDZ3Kb5HFTfsrJQ+J2DA6rchlhORNUjTSWu5pUxEpNpbG87KX1NapZOkcXG1RvLq6dLZ2l8TwOIMdMtxWjV3KDO0JKChWStZ/S9mWkZzy0OY7Dn6qrex6VaMnwlcjdmZ4BHagI1v2VNqswfG3G5oMUsdaFwZnG9n3sJblvoO+0pxc6anDdaFHXq06VeVGt3Zap+e/wBSh2d2M6OYObDaHyCoAkY5rWVyJqWgd5K1qOtU+C1jtRo4LD/3XUT6ap/JLc7Nsvdn0WDASC9xL3kaYiAKDkAAO5TKNHJGxRY/GLEVnNbbLyK3bqcdE0ff/wBLlzxqtS9SVwS7xLf/AFf3RA2FuezWhknSx43scBmTTCRlkDxr4KLhoQkndFjxPE16MkoSsmbtZbpgj/pwxt7GNB8aKYoRWyKOderPvSb9SatjkEAQBAEAQBAEAQBAEAQBAEAQBAEBjtMIexzTo4EHvFECdj8+22AsfaWHVsmE901fVYenavwX1LWHxxpeb+jRhsYrI3t9VA5ly+6/I6nE9W55KxB2iu0zta5oq9lcviadQOeQPio+JpOpHTdFhwzFRw9VqfdfPo+Rym99j4ekc4SOjqSTHhzBJzDa5jPdQqJDETj8LWpZ1eE05t1IysnrpZr0Zv3s42XMUgnewxsYwsia73jiFHPcNQKV11xEqVQpSbzyKjiFamoqjS5FLGRWg0FB3AUCqpq1z08G2lfexPgK4M7ciUShgzXVeps8mecbqYhwpo4c1LwuIdJ25MgcQwKxUNNJLZ/hm62W8GyNxMdiHL14K6hOM1eLueSq0J0pZZqzPb7SACSaAccls2lqaKDk7I06/ryE0ga3NjN/En/1TxVPjMQqjtHZHquF4J4eDlPvS5dETNgJ8Fqczc9h8Wmo8qrnhJWnYzxeGaipdGdHVmeaCAIAgCAIAgCAIAgCAIAgCAIAgCAIAgOPe0y6+htL5B7s4Y8fiaWteP8AKfzLWfcm/BfcscHK7hHo39jUo3UII3KveqL9OxvtyXo2VoFeuMiN/arGhWzqz3PP4zCulNyXde36Lpki7pkFxM30gDM0FN5pl3lZutzTI3ojX9odoMbHRQ1NcnP0FN4bxrxUHEYtWyxfqXGB4bJSVSqttl+zV7NHRVsmX0UT4iuR0MzXIYMcrarJsjyISDVri08lmM2jErNWaug9sjvee4jt/eq3lUb3182axhCPdSXkrGeOMNFFz3NiVs7PhtsB4uw/qBC7Yd2miJj45sPJeFzrKtzyIQBAEAQBAEAQBAEAQBAEAQBAEBr2195RNj+jutrbHPMPqXktBxMc0/ayIJoCDqCQEMpN7FbYdrZISIra1peKVkiHVd94NJzHYe5RVibO00W8+F9pDPQfo9NffX5mz2C9YZh9XIx3IEYh2tOY71IjOMtmVlWhUpO04tGle2GP6iJ3B5Hjh/ZZn/jl75nbA/5kctjeoB6TkT7O/fWh4rm9DG+hYtvSQD+rJ4j5kLbtqvJnP+loc4ojyXliPWLnficT88lrLPLvM6whCHcikZW2uq5ZDtmQD0sbJmdrlzsbJmQPWDax96RBY8OnWUjGiDbSs2Ysj0ZlixmxK2VaZLdABudiPY0EqTQh8SK/iFS1CXlb5nYVaHlAgCAIAgCAIAgCAIAgCAIAgCAIDh/tXsrnXzBU1aYoi1vAMfIXADfpXJcq0rQZNwMM1aHn9tTzNKBrl2gj5hVaTPXpoiyyNO8cqHMdnBbxTWobTVjG+2SyDo3ySOYa0a5znAOp1SATlnTxUyjJt5W91YrMXQhGHaRik076LlzKLFQlcvM3jK6JkEi1aN0jK6riAN+/gFjYMiXi/oZQ0+64VY7juIPP91vTWeN1ujhOuqVTJPZ7P8EyCXmtGiSiWx61aNkZmyLRxOiZlEq0ym1z4ZUUQ2RJ511jE5SlqZYnZLEkdI7H2SVYURKWhu3stuwl0lpcMh9WzyLz8h4qZh4a5ih4rW0VNeb/AAdFUspQgCAIAgCAIAgCAIAgCAIAgCAIDQfazsc62QieCotFnDi0DLpGZFzBwcKVbzy35LXNoyaehz257z+kwtcDR1OvpUHiBwIzqqqpT7OVvkevweI7ampPfn78SbHAA3xPPM1WjepMibJsVsr00gnlb9S3NoI/qO3GnwDWu80UvD033mU/FcbGEXSg9Xv4fyaxt5sy6yzkgExPNWu4VOh/nou1aH+69SJgcSpLI9zXYHUUdlrEsIHALRm55tdmbOwxPNDWrHfC79jvSM3TlmRxr0I14ZJej6MoQZLO7BM0jg4Zgji07wpidOqroplUxOElke3jt6MurHNG/SZo5Oy+dFo6C5Mkw4o/9o/JltDdT3e7JEfzH0Cw8O+p2XFKfR/T9mWS6Qz+parMzljJPhSq17C27QfFIcov6GrXvfkbHFkLnTOBw1wFja6UbU4nHuC3VBbtnGXFHe0Ya+f6Li7rC/o8U9BI7PCNGDcOZ4qHUqLNaGxa4aFRwzVd+nQzuyWNyRLQy3Vd0lplbFGMzqdzW73O5D50C6Rg27Ii160aUHOR2667AyCJkUYo1goOJ4k8yc1YRioqyPKVakqk3OW7JS2OYQBAEAQBAEAQBAEAQBAEAQBAEAQHO9qPZbHNKbRY5fo0zjicMOKJx3nBUYSd9Mtcqmq1lFSVmdqVedN5ovUurk2LjjDXTuE8gGfVwx13kMqa95K4ww0Iu+5NrcVr1I5V8PW2/wDBtICkFYRL1u2O0RmORoLT5bqhDMZOLujjm1WxMtmcXMBfHXIjUePyOfCq5To31j8i4w2PT0n7/f3NYjlIJG8ag5EdoOYUWUWtGi1hUjJXi7mZs2a1sdNyxjma9uF7Q9vBwr4cCubi07xMuMZrLJXRDm2cicaxuLOR6w/dbLETXeRCqcMpy1g7fUj/APxh25zD4j0W39SiO+F1OqJMGz1PekaOwErV4jojrDhj/wBpEix3bBAS5jcUhJON2ZFdcPwrWVSdRWexMo4OjRd4q76v3oZ5LQtVAkORIua55rW/DE3IHrPPuM7TvPIZrtCDloiLiMTCiryfpzZ1vZvZ6Kxx4WZvNMchHWcfQcAptOmoI83icTOvK725IuF0IwQBAEAQBAEAQBAEAQBAEAQBAEAQBAEAQBAEB5ewEEEAg6g5goDVb92EgnzaMJ3a0HY4HE3xpyWXZqzO0K8oO6Oe3/sJaLOC9rXSsHwAucO5oqR3BR50OcfkWtDiMXpU+f7NdDnNNCCDwOR8CopbxldEmO1LDib5jMLUtMhtmDrSmUxmJV23VaLSaQxud96lGjtccl0jBvZEetiadLvv9m73H7OAKOtT8f8A22Ehve/U91FIjh/+RU1+Kt6Ulbxf6N6sllZE0MjaGNGQDRQBSEktEVM5ym80ndmZZNQgCAIAgCAIAgCAIAgCAIAgCAIAgCAIAgCAIAgCAIAgIttu2GYUliZIPvNa75hYcU90bwqzhrFtFFatgrE//CLPwPcPKtFzdGLJUeI1487+aIjfZtY66zHljHo2qx2ETr/+pW6L5fyWlh2PscWbYGuI3vq//NVZVGC5HCpjq895fLQvGNAFAABwGQXUiN3PSAIAgCAICM21VDjTQE035bjwKA+fTOLTv0zGVf280AbbQTTC4aajjnx3BADayNWGlaZa5iuiA9xWkONAHb8zplT90BnQBAEAQBAEAQBAEAQBAEAQBAEAQBAEAQBAEAQBAEAQBAEAQBAEB8QH1AEAQH//2Q=="/>
          <p:cNvSpPr>
            <a:spLocks noChangeAspect="1" noChangeArrowheads="1"/>
          </p:cNvSpPr>
          <p:nvPr/>
        </p:nvSpPr>
        <p:spPr bwMode="auto">
          <a:xfrm>
            <a:off x="307975" y="-1233488"/>
            <a:ext cx="3810000" cy="2895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4" name="Picture 12" descr="http://www.kenslovenotes.com/sitebuilder/images/81382-Royalty-Free-RF-Clipart-Illustration-Of-A-Blank-White-Board-Menu2-1195x1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133600"/>
            <a:ext cx="3724275" cy="39909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bestclipartblog.com/clipart-pics/nemo-clip-art-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886462"/>
            <a:ext cx="2470316" cy="18774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76937" y="4948569"/>
            <a:ext cx="1981200" cy="369332"/>
          </a:xfrm>
          <a:prstGeom prst="rect">
            <a:avLst/>
          </a:prstGeom>
          <a:noFill/>
        </p:spPr>
        <p:txBody>
          <a:bodyPr wrap="square" rtlCol="0">
            <a:spAutoFit/>
          </a:bodyPr>
          <a:lstStyle/>
          <a:p>
            <a:r>
              <a:rPr lang="en-US" b="1" dirty="0" smtClean="0"/>
              <a:t>1 Fish Available </a:t>
            </a:r>
            <a:endParaRPr lang="en-US" b="1" dirty="0"/>
          </a:p>
        </p:txBody>
      </p:sp>
    </p:spTree>
    <p:extLst>
      <p:ext uri="{BB962C8B-B14F-4D97-AF65-F5344CB8AC3E}">
        <p14:creationId xmlns:p14="http://schemas.microsoft.com/office/powerpoint/2010/main" val="3575572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Scarcity</a:t>
            </a:r>
            <a:endParaRPr lang="en-US" dirty="0"/>
          </a:p>
        </p:txBody>
      </p:sp>
      <p:sp>
        <p:nvSpPr>
          <p:cNvPr id="3" name="Content Placeholder 2"/>
          <p:cNvSpPr>
            <a:spLocks noGrp="1"/>
          </p:cNvSpPr>
          <p:nvPr>
            <p:ph idx="1"/>
          </p:nvPr>
        </p:nvSpPr>
        <p:spPr/>
        <p:txBody>
          <a:bodyPr/>
          <a:lstStyle/>
          <a:p>
            <a:r>
              <a:rPr lang="en-US" dirty="0" smtClean="0"/>
              <a:t>There is more demand than supply</a:t>
            </a:r>
          </a:p>
          <a:p>
            <a:endParaRPr lang="en-US" dirty="0"/>
          </a:p>
          <a:p>
            <a:r>
              <a:rPr lang="en-US" dirty="0" smtClean="0"/>
              <a:t>In short supply… not having enough</a:t>
            </a:r>
            <a:endParaRPr lang="en-US" dirty="0"/>
          </a:p>
        </p:txBody>
      </p:sp>
    </p:spTree>
    <p:extLst>
      <p:ext uri="{BB962C8B-B14F-4D97-AF65-F5344CB8AC3E}">
        <p14:creationId xmlns:p14="http://schemas.microsoft.com/office/powerpoint/2010/main" val="829065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a:t>
            </a:r>
            <a:endParaRPr lang="en-US" dirty="0"/>
          </a:p>
        </p:txBody>
      </p:sp>
      <p:sp>
        <p:nvSpPr>
          <p:cNvPr id="3" name="Content Placeholder 2"/>
          <p:cNvSpPr>
            <a:spLocks noGrp="1"/>
          </p:cNvSpPr>
          <p:nvPr>
            <p:ph idx="1"/>
          </p:nvPr>
        </p:nvSpPr>
        <p:spPr>
          <a:xfrm>
            <a:off x="457200" y="2423158"/>
            <a:ext cx="8229600" cy="4876800"/>
          </a:xfrm>
        </p:spPr>
        <p:txBody>
          <a:bodyPr/>
          <a:lstStyle/>
          <a:p>
            <a:r>
              <a:rPr lang="en-US" dirty="0"/>
              <a:t>the ability to.. </a:t>
            </a:r>
          </a:p>
        </p:txBody>
      </p:sp>
      <p:pic>
        <p:nvPicPr>
          <p:cNvPr id="4" name="Picture 3" descr="http://www.lifecenterli.com/wp-content/uploads/2013/11/infinity-sign.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3289124"/>
            <a:ext cx="1673384" cy="902651"/>
          </a:xfrm>
          <a:prstGeom prst="rect">
            <a:avLst/>
          </a:prstGeom>
          <a:noFill/>
          <a:ln>
            <a:noFill/>
          </a:ln>
        </p:spPr>
      </p:pic>
      <p:pic>
        <p:nvPicPr>
          <p:cNvPr id="5" name="Picture 4" descr="http://www.examiner.com/images/blog/wysiwyg/image/recycle(3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2149701"/>
            <a:ext cx="1524000" cy="1736499"/>
          </a:xfrm>
          <a:prstGeom prst="rect">
            <a:avLst/>
          </a:prstGeom>
          <a:noFill/>
          <a:ln>
            <a:noFill/>
          </a:ln>
        </p:spPr>
      </p:pic>
      <p:pic>
        <p:nvPicPr>
          <p:cNvPr id="6" name="Picture 5" descr="http://www.best-running-tips.com/images/treadmill_clipart-1.g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4465" y="2605978"/>
            <a:ext cx="959730" cy="1134472"/>
          </a:xfrm>
          <a:prstGeom prst="rect">
            <a:avLst/>
          </a:prstGeom>
          <a:noFill/>
          <a:ln>
            <a:noFill/>
          </a:ln>
        </p:spPr>
      </p:pic>
      <p:pic>
        <p:nvPicPr>
          <p:cNvPr id="1026" name="Picture 2" descr="http://img.mylot.com/212987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3666" y="3886200"/>
            <a:ext cx="1940799" cy="291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73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 </a:t>
            </a:r>
            <a:endParaRPr lang="en-US" dirty="0"/>
          </a:p>
        </p:txBody>
      </p:sp>
      <p:sp>
        <p:nvSpPr>
          <p:cNvPr id="3" name="Content Placeholder 2"/>
          <p:cNvSpPr>
            <a:spLocks noGrp="1"/>
          </p:cNvSpPr>
          <p:nvPr>
            <p:ph idx="1"/>
          </p:nvPr>
        </p:nvSpPr>
        <p:spPr/>
        <p:txBody>
          <a:bodyPr/>
          <a:lstStyle/>
          <a:p>
            <a:pPr marL="0" indent="0">
              <a:buNone/>
            </a:pPr>
            <a:r>
              <a:rPr lang="en-US" dirty="0" smtClean="0"/>
              <a:t>The ability to keep on going….</a:t>
            </a:r>
            <a:endParaRPr lang="en-US" dirty="0"/>
          </a:p>
        </p:txBody>
      </p:sp>
    </p:spTree>
    <p:extLst>
      <p:ext uri="{BB962C8B-B14F-4D97-AF65-F5344CB8AC3E}">
        <p14:creationId xmlns:p14="http://schemas.microsoft.com/office/powerpoint/2010/main" val="2040191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Monsoons </a:t>
            </a:r>
            <a:endParaRPr lang="en-US" dirty="0"/>
          </a:p>
        </p:txBody>
      </p:sp>
      <p:pic>
        <p:nvPicPr>
          <p:cNvPr id="2050" name="Picture 2" descr="http://www.mrdowling.com/images/612monso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64776"/>
            <a:ext cx="6257925" cy="6324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lipartsfree.net/vector/large/wind_blowing_cloud_Vector_Clip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960" y="2379079"/>
            <a:ext cx="4279355" cy="269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956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Monsoons</a:t>
            </a:r>
            <a:endParaRPr lang="en-US" dirty="0"/>
          </a:p>
        </p:txBody>
      </p:sp>
      <p:sp>
        <p:nvSpPr>
          <p:cNvPr id="3" name="Content Placeholder 2"/>
          <p:cNvSpPr>
            <a:spLocks noGrp="1"/>
          </p:cNvSpPr>
          <p:nvPr>
            <p:ph idx="1"/>
          </p:nvPr>
        </p:nvSpPr>
        <p:spPr/>
        <p:txBody>
          <a:bodyPr/>
          <a:lstStyle/>
          <a:p>
            <a:pPr marL="0" indent="0">
              <a:buNone/>
            </a:pPr>
            <a:r>
              <a:rPr lang="en-US" dirty="0" smtClean="0"/>
              <a:t>Are violent winds that change directions with the change of seasons</a:t>
            </a:r>
            <a:endParaRPr lang="en-US" dirty="0"/>
          </a:p>
        </p:txBody>
      </p:sp>
    </p:spTree>
    <p:extLst>
      <p:ext uri="{BB962C8B-B14F-4D97-AF65-F5344CB8AC3E}">
        <p14:creationId xmlns:p14="http://schemas.microsoft.com/office/powerpoint/2010/main" val="3924436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Typhoons</a:t>
            </a:r>
            <a:endParaRPr lang="en-US" dirty="0"/>
          </a:p>
        </p:txBody>
      </p:sp>
      <p:pic>
        <p:nvPicPr>
          <p:cNvPr id="4" name="Picture 3" descr="http://danhortonszar.com/clipart/Assets/images/weather-hurricane1.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4374776"/>
            <a:ext cx="2462213" cy="1981200"/>
          </a:xfrm>
          <a:prstGeom prst="rect">
            <a:avLst/>
          </a:prstGeom>
          <a:noFill/>
          <a:ln>
            <a:noFill/>
          </a:ln>
        </p:spPr>
      </p:pic>
      <p:pic>
        <p:nvPicPr>
          <p:cNvPr id="5" name="Picture 4" descr="http://www.oceania-maps.com/layout/pacific-ocean.g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361" y="1905000"/>
            <a:ext cx="3595688" cy="2438400"/>
          </a:xfrm>
          <a:prstGeom prst="rect">
            <a:avLst/>
          </a:prstGeom>
          <a:noFill/>
          <a:ln>
            <a:noFill/>
          </a:ln>
        </p:spPr>
      </p:pic>
      <p:pic>
        <p:nvPicPr>
          <p:cNvPr id="6" name="Picture 5" descr="http://www.indexmundi.com/maps/zh-map.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4706" y="2118612"/>
            <a:ext cx="2971800" cy="2578894"/>
          </a:xfrm>
          <a:prstGeom prst="rect">
            <a:avLst/>
          </a:prstGeom>
          <a:noFill/>
          <a:ln>
            <a:noFill/>
          </a:ln>
        </p:spPr>
      </p:pic>
      <p:sp>
        <p:nvSpPr>
          <p:cNvPr id="7" name="Rectangle 6"/>
          <p:cNvSpPr/>
          <p:nvPr/>
        </p:nvSpPr>
        <p:spPr>
          <a:xfrm>
            <a:off x="5661212" y="881988"/>
            <a:ext cx="2165978" cy="584775"/>
          </a:xfrm>
          <a:prstGeom prst="rect">
            <a:avLst/>
          </a:prstGeom>
        </p:spPr>
        <p:txBody>
          <a:bodyPr wrap="none">
            <a:spAutoFit/>
          </a:bodyPr>
          <a:lstStyle/>
          <a:p>
            <a:r>
              <a:rPr lang="en-US" sz="3200" dirty="0" smtClean="0"/>
              <a:t>Hurricanes</a:t>
            </a:r>
            <a:endParaRPr lang="en-US" sz="3200" dirty="0"/>
          </a:p>
        </p:txBody>
      </p:sp>
      <p:cxnSp>
        <p:nvCxnSpPr>
          <p:cNvPr id="8" name="Straight Arrow Connector 7"/>
          <p:cNvCxnSpPr/>
          <p:nvPr/>
        </p:nvCxnSpPr>
        <p:spPr>
          <a:xfrm flipH="1" flipV="1">
            <a:off x="2286000" y="3124200"/>
            <a:ext cx="1143000" cy="1905001"/>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24400" y="3408059"/>
            <a:ext cx="1752600" cy="162114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686736" y="1676400"/>
            <a:ext cx="0" cy="7620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031205" y="1524000"/>
            <a:ext cx="0" cy="7620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758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this region?</a:t>
            </a:r>
            <a:endParaRPr lang="en-US" dirty="0"/>
          </a:p>
        </p:txBody>
      </p:sp>
      <p:pic>
        <p:nvPicPr>
          <p:cNvPr id="1026" name="Picture 2" descr="http://www.wallsave.com/wallpapers/1366x768/world-map/265671/world-map-earth-satellite-x-hd-jootix-2656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95400"/>
            <a:ext cx="12801600" cy="719751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3408218" y="4267200"/>
            <a:ext cx="23829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75621" y="4601768"/>
            <a:ext cx="457200" cy="584775"/>
          </a:xfrm>
          <a:prstGeom prst="rect">
            <a:avLst/>
          </a:prstGeom>
          <a:noFill/>
        </p:spPr>
        <p:txBody>
          <a:bodyPr wrap="square" rtlCol="0">
            <a:spAutoFit/>
          </a:bodyPr>
          <a:lstStyle/>
          <a:p>
            <a:r>
              <a:rPr lang="en-US" sz="3200" b="1" dirty="0">
                <a:solidFill>
                  <a:srgbClr val="FF0000"/>
                </a:solidFill>
              </a:rPr>
              <a:t>1</a:t>
            </a:r>
          </a:p>
        </p:txBody>
      </p:sp>
      <p:sp>
        <p:nvSpPr>
          <p:cNvPr id="9" name="Rectangle 8"/>
          <p:cNvSpPr/>
          <p:nvPr/>
        </p:nvSpPr>
        <p:spPr>
          <a:xfrm>
            <a:off x="4268872" y="3581400"/>
            <a:ext cx="412292" cy="584775"/>
          </a:xfrm>
          <a:prstGeom prst="rect">
            <a:avLst/>
          </a:prstGeom>
        </p:spPr>
        <p:txBody>
          <a:bodyPr wrap="none">
            <a:spAutoFit/>
          </a:bodyPr>
          <a:lstStyle/>
          <a:p>
            <a:r>
              <a:rPr lang="en-US" sz="3200" b="1" dirty="0" smtClean="0">
                <a:solidFill>
                  <a:srgbClr val="FF0000"/>
                </a:solidFill>
              </a:rPr>
              <a:t>2</a:t>
            </a:r>
            <a:endParaRPr lang="en-US" sz="3200" b="1" dirty="0">
              <a:solidFill>
                <a:srgbClr val="FF0000"/>
              </a:solidFill>
            </a:endParaRPr>
          </a:p>
        </p:txBody>
      </p:sp>
      <p:sp>
        <p:nvSpPr>
          <p:cNvPr id="10" name="Rectangle 9"/>
          <p:cNvSpPr/>
          <p:nvPr/>
        </p:nvSpPr>
        <p:spPr>
          <a:xfrm>
            <a:off x="5585054" y="3329133"/>
            <a:ext cx="412292" cy="584775"/>
          </a:xfrm>
          <a:prstGeom prst="rect">
            <a:avLst/>
          </a:prstGeom>
        </p:spPr>
        <p:txBody>
          <a:bodyPr wrap="none">
            <a:spAutoFit/>
          </a:bodyPr>
          <a:lstStyle/>
          <a:p>
            <a:r>
              <a:rPr lang="en-US" sz="3200" b="1" dirty="0" smtClean="0">
                <a:solidFill>
                  <a:srgbClr val="FF0000"/>
                </a:solidFill>
              </a:rPr>
              <a:t>3</a:t>
            </a:r>
            <a:endParaRPr lang="en-US" sz="3200" b="1" dirty="0">
              <a:solidFill>
                <a:srgbClr val="FF0000"/>
              </a:solidFill>
            </a:endParaRPr>
          </a:p>
        </p:txBody>
      </p:sp>
      <p:cxnSp>
        <p:nvCxnSpPr>
          <p:cNvPr id="11" name="Straight Connector 10"/>
          <p:cNvCxnSpPr/>
          <p:nvPr/>
        </p:nvCxnSpPr>
        <p:spPr>
          <a:xfrm>
            <a:off x="5437073" y="3581400"/>
            <a:ext cx="98654" cy="25226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00800" y="3329133"/>
            <a:ext cx="0" cy="54465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91200" y="3202999"/>
            <a:ext cx="304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585054" y="3203000"/>
            <a:ext cx="206146" cy="15499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89618" y="3627004"/>
            <a:ext cx="412292" cy="584775"/>
          </a:xfrm>
          <a:prstGeom prst="rect">
            <a:avLst/>
          </a:prstGeom>
        </p:spPr>
        <p:txBody>
          <a:bodyPr wrap="none">
            <a:spAutoFit/>
          </a:bodyPr>
          <a:lstStyle/>
          <a:p>
            <a:r>
              <a:rPr lang="en-US" sz="3200" b="1" dirty="0" smtClean="0">
                <a:solidFill>
                  <a:srgbClr val="FF0000"/>
                </a:solidFill>
              </a:rPr>
              <a:t>4</a:t>
            </a:r>
            <a:endParaRPr lang="en-US" sz="3200" b="1" dirty="0">
              <a:solidFill>
                <a:srgbClr val="FF0000"/>
              </a:solidFill>
            </a:endParaRPr>
          </a:p>
        </p:txBody>
      </p:sp>
      <p:cxnSp>
        <p:nvCxnSpPr>
          <p:cNvPr id="20" name="Straight Connector 19"/>
          <p:cNvCxnSpPr/>
          <p:nvPr/>
        </p:nvCxnSpPr>
        <p:spPr>
          <a:xfrm>
            <a:off x="6400800" y="3357998"/>
            <a:ext cx="1371600" cy="2434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752816" y="3581400"/>
            <a:ext cx="0" cy="4072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443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Typhoons</a:t>
            </a:r>
            <a:endParaRPr lang="en-US" dirty="0"/>
          </a:p>
        </p:txBody>
      </p:sp>
      <p:sp>
        <p:nvSpPr>
          <p:cNvPr id="3" name="Content Placeholder 2"/>
          <p:cNvSpPr>
            <a:spLocks noGrp="1"/>
          </p:cNvSpPr>
          <p:nvPr>
            <p:ph idx="1"/>
          </p:nvPr>
        </p:nvSpPr>
        <p:spPr/>
        <p:txBody>
          <a:bodyPr/>
          <a:lstStyle/>
          <a:p>
            <a:pPr marL="0" indent="0">
              <a:buNone/>
            </a:pPr>
            <a:r>
              <a:rPr lang="en-US" dirty="0" smtClean="0"/>
              <a:t>Violent storms, which develop over the Pacific Ocean, are called typhoons. (Hurricanes are in the Atlantic.)</a:t>
            </a:r>
          </a:p>
        </p:txBody>
      </p:sp>
    </p:spTree>
    <p:extLst>
      <p:ext uri="{BB962C8B-B14F-4D97-AF65-F5344CB8AC3E}">
        <p14:creationId xmlns:p14="http://schemas.microsoft.com/office/powerpoint/2010/main" val="3369516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of Living</a:t>
            </a:r>
            <a:endParaRPr lang="en-US" dirty="0"/>
          </a:p>
        </p:txBody>
      </p:sp>
      <p:pic>
        <p:nvPicPr>
          <p:cNvPr id="22530" name="Picture 2" descr="http://www.clipartheaven.com/clipart/education_&amp;_schools/cartoons/report_card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676400"/>
            <a:ext cx="2616200" cy="3924301"/>
          </a:xfrm>
          <a:prstGeom prst="rect">
            <a:avLst/>
          </a:prstGeom>
          <a:noFill/>
          <a:extLst>
            <a:ext uri="{909E8E84-426E-40DD-AFC4-6F175D3DCCD1}">
              <a14:hiddenFill xmlns:a14="http://schemas.microsoft.com/office/drawing/2010/main">
                <a:solidFill>
                  <a:srgbClr val="FFFFFF"/>
                </a:solidFill>
              </a14:hiddenFill>
            </a:ext>
          </a:extLst>
        </p:spPr>
      </p:pic>
      <p:sp>
        <p:nvSpPr>
          <p:cNvPr id="4" name="Equal 3"/>
          <p:cNvSpPr/>
          <p:nvPr/>
        </p:nvSpPr>
        <p:spPr>
          <a:xfrm>
            <a:off x="5181600" y="3124200"/>
            <a:ext cx="1219200" cy="51435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532" name="Picture 4" descr="http://webtaj.com/images/sports-car-clip-art-vector-online-royalty-free-public_812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1862556"/>
            <a:ext cx="2040394" cy="1261644"/>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http://comps.canstockphoto.com/can-stock-photo_csp53312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503" y="2233612"/>
            <a:ext cx="2143125" cy="1147763"/>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http://scientopia.org/blogs/scicurious/files/2010/10/ram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401" y="3886200"/>
            <a:ext cx="2193227" cy="1950179"/>
          </a:xfrm>
          <a:prstGeom prst="rect">
            <a:avLst/>
          </a:prstGeom>
          <a:noFill/>
          <a:extLst>
            <a:ext uri="{909E8E84-426E-40DD-AFC4-6F175D3DCCD1}">
              <a14:hiddenFill xmlns:a14="http://schemas.microsoft.com/office/drawing/2010/main">
                <a:solidFill>
                  <a:srgbClr val="FFFFFF"/>
                </a:solidFill>
              </a14:hiddenFill>
            </a:ext>
          </a:extLst>
        </p:spPr>
      </p:pic>
      <p:pic>
        <p:nvPicPr>
          <p:cNvPr id="22538" name="Picture 10" descr="http://investorplace.com/wp-content/uploads/2013/09/stea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7046" y="4041158"/>
            <a:ext cx="2371901" cy="17907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38400" y="2754868"/>
            <a:ext cx="748646" cy="369332"/>
          </a:xfrm>
          <a:prstGeom prst="rect">
            <a:avLst/>
          </a:prstGeom>
          <a:noFill/>
        </p:spPr>
        <p:txBody>
          <a:bodyPr wrap="square" rtlCol="0">
            <a:spAutoFit/>
          </a:bodyPr>
          <a:lstStyle/>
          <a:p>
            <a:pPr algn="ctr"/>
            <a:r>
              <a:rPr lang="en-US" dirty="0" smtClean="0"/>
              <a:t>or</a:t>
            </a:r>
            <a:endParaRPr lang="en-US" dirty="0"/>
          </a:p>
        </p:txBody>
      </p:sp>
      <p:sp>
        <p:nvSpPr>
          <p:cNvPr id="11" name="TextBox 10"/>
          <p:cNvSpPr txBox="1"/>
          <p:nvPr/>
        </p:nvSpPr>
        <p:spPr>
          <a:xfrm>
            <a:off x="2438400" y="4491957"/>
            <a:ext cx="748646" cy="369332"/>
          </a:xfrm>
          <a:prstGeom prst="rect">
            <a:avLst/>
          </a:prstGeom>
          <a:noFill/>
        </p:spPr>
        <p:txBody>
          <a:bodyPr wrap="square" rtlCol="0">
            <a:spAutoFit/>
          </a:bodyPr>
          <a:lstStyle/>
          <a:p>
            <a:pPr algn="ctr"/>
            <a:r>
              <a:rPr lang="en-US" dirty="0" smtClean="0"/>
              <a:t>or</a:t>
            </a:r>
            <a:endParaRPr lang="en-US" dirty="0"/>
          </a:p>
        </p:txBody>
      </p:sp>
    </p:spTree>
    <p:extLst>
      <p:ext uri="{BB962C8B-B14F-4D97-AF65-F5344CB8AC3E}">
        <p14:creationId xmlns:p14="http://schemas.microsoft.com/office/powerpoint/2010/main" val="620160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of Living</a:t>
            </a:r>
            <a:endParaRPr lang="en-US" dirty="0"/>
          </a:p>
        </p:txBody>
      </p:sp>
      <p:sp>
        <p:nvSpPr>
          <p:cNvPr id="3" name="Content Placeholder 2"/>
          <p:cNvSpPr>
            <a:spLocks noGrp="1"/>
          </p:cNvSpPr>
          <p:nvPr>
            <p:ph idx="1"/>
          </p:nvPr>
        </p:nvSpPr>
        <p:spPr/>
        <p:txBody>
          <a:bodyPr/>
          <a:lstStyle/>
          <a:p>
            <a:r>
              <a:rPr lang="en-US" dirty="0" smtClean="0"/>
              <a:t>the amount of </a:t>
            </a:r>
            <a:r>
              <a:rPr lang="en-US" dirty="0"/>
              <a:t>wealth and </a:t>
            </a:r>
            <a:r>
              <a:rPr lang="en-US" dirty="0" smtClean="0"/>
              <a:t>things available </a:t>
            </a:r>
            <a:r>
              <a:rPr lang="en-US" dirty="0"/>
              <a:t>to a person or community.</a:t>
            </a:r>
          </a:p>
        </p:txBody>
      </p:sp>
    </p:spTree>
    <p:extLst>
      <p:ext uri="{BB962C8B-B14F-4D97-AF65-F5344CB8AC3E}">
        <p14:creationId xmlns:p14="http://schemas.microsoft.com/office/powerpoint/2010/main" val="2258427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Caste System</a:t>
            </a:r>
            <a:endParaRPr lang="en-US" dirty="0"/>
          </a:p>
        </p:txBody>
      </p:sp>
      <p:sp>
        <p:nvSpPr>
          <p:cNvPr id="4" name="AutoShape 4" descr="http://openclipart.org/people/nicubunu/nicubunu_Lock.svg"/>
          <p:cNvSpPr>
            <a:spLocks noChangeAspect="1" noChangeArrowheads="1"/>
          </p:cNvSpPr>
          <p:nvPr/>
        </p:nvSpPr>
        <p:spPr bwMode="auto">
          <a:xfrm>
            <a:off x="155575" y="-1912938"/>
            <a:ext cx="3990975" cy="3990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8" name="Straight Arrow Connector 7"/>
          <p:cNvCxnSpPr/>
          <p:nvPr/>
        </p:nvCxnSpPr>
        <p:spPr>
          <a:xfrm>
            <a:off x="2127250" y="2866232"/>
            <a:ext cx="4038600" cy="0"/>
          </a:xfrm>
          <a:prstGeom prst="straightConnector1">
            <a:avLst/>
          </a:prstGeom>
          <a:ln w="1905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6" descr="http://yamahahometheatre.org/wp-content/uploads/2013/11/black-lock-clip-artwhy-are-niggas-so-ignorant-of-the-truth-qfxmd9kq.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5308" y="2013091"/>
            <a:ext cx="1128640" cy="157638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a:off x="1994648" y="5289176"/>
            <a:ext cx="4038600" cy="0"/>
          </a:xfrm>
          <a:prstGeom prst="straightConnector1">
            <a:avLst/>
          </a:prstGeom>
          <a:ln w="1905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6" descr="http://yamahahometheatre.org/wp-content/uploads/2013/11/black-lock-clip-artwhy-are-niggas-so-ignorant-of-the-truth-qfxmd9kq.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9628" y="4330700"/>
            <a:ext cx="1128640" cy="1576388"/>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www.vh1.com/celebrity/bwe/images/2010/10/885855-Priest-Baby-Bunting-Costume-m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9" y="1675607"/>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img.rakuten.com/PIC/19626411/0/1/500/196264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267200"/>
            <a:ext cx="2260414" cy="2260414"/>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http://www.hollywoodreporter.com/sites/default/files/2014/01/paul_blart_mall_co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035" y="4331354"/>
            <a:ext cx="4000499" cy="225266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http://www.fancydressball.co.uk/big_images1/adult-priest-costume-99619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4600" y="1328270"/>
            <a:ext cx="2037429" cy="2718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884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Caste System</a:t>
            </a:r>
            <a:endParaRPr lang="en-US" dirty="0"/>
          </a:p>
        </p:txBody>
      </p:sp>
      <p:sp>
        <p:nvSpPr>
          <p:cNvPr id="3" name="Content Placeholder 2"/>
          <p:cNvSpPr>
            <a:spLocks noGrp="1"/>
          </p:cNvSpPr>
          <p:nvPr>
            <p:ph idx="1"/>
          </p:nvPr>
        </p:nvSpPr>
        <p:spPr/>
        <p:txBody>
          <a:bodyPr/>
          <a:lstStyle/>
          <a:p>
            <a:r>
              <a:rPr lang="en-US" dirty="0" smtClean="0"/>
              <a:t>Is a social group into which people are born and which they cannot change.</a:t>
            </a:r>
            <a:endParaRPr lang="en-US" dirty="0"/>
          </a:p>
        </p:txBody>
      </p:sp>
    </p:spTree>
    <p:extLst>
      <p:ext uri="{BB962C8B-B14F-4D97-AF65-F5344CB8AC3E}">
        <p14:creationId xmlns:p14="http://schemas.microsoft.com/office/powerpoint/2010/main" val="3887421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Opium</a:t>
            </a:r>
            <a:endParaRPr lang="en-US" dirty="0"/>
          </a:p>
        </p:txBody>
      </p:sp>
      <p:pic>
        <p:nvPicPr>
          <p:cNvPr id="4098" name="Picture 2" descr="http://www.operationworld.org/files/ow/maps/lgmap/afgh-MMAP-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819400"/>
            <a:ext cx="3924421" cy="27721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bestclipartblog.com/clipart-pics/farmer-clip-art-4.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524000"/>
            <a:ext cx="2057400" cy="2343150"/>
          </a:xfrm>
          <a:prstGeom prst="rect">
            <a:avLst/>
          </a:prstGeom>
          <a:noFill/>
          <a:ln>
            <a:noFill/>
          </a:ln>
        </p:spPr>
      </p:pic>
      <p:pic>
        <p:nvPicPr>
          <p:cNvPr id="10" name="Picture 2" descr="http://blog.risingbricsam.com/wp-content/uploads/2012/08/corn-field.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1166" y="3429000"/>
            <a:ext cx="2454834" cy="1841126"/>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data:image/jpeg;base64,/9j/4AAQSkZJRgABAQAAAQABAAD/2wBDAAkGBwgHBgkIBwgKCgkLDRYPDQwMDRsUFRAWIB0iIiAdHx8kKDQsJCYxJx8fLT0tMTU3Ojo6Iys/RD84QzQ5Ojf/2wBDAQoKCg0MDRoPDxo3JR8lNzc3Nzc3Nzc3Nzc3Nzc3Nzc3Nzc3Nzc3Nzc3Nzc3Nzc3Nzc3Nzc3Nzc3Nzc3Nzc3Nzf/wAARCADHAP4DASIAAhEBAxEB/8QAGwABAAIDAQEAAAAAAAAAAAAAAAEGBAUHAwL/xABJEAABBAECAwQFCAYIAwkAAAABAAIDBAUGERIhMQdBUWETIjJxgRQVM0JSkaGxI2JygrLBFiRDY3OSwtE0U6IXJSZEg5Ozw9L/xAAYAQEBAQEBAAAAAAAAAAAAAAAAAQMCBP/EAB0RAQEBAQADAQEBAAAAAAAAAAABEQIDITESMiL/2gAMAwEAAhEDEQA/AO4oiICIiAiIgIiICIiAiIgIiICIiAsHNW5KOMnnga10wAbE13QvcQ1u/luQs5aTWbbB0zekpsL54GCxGwD2zG4ScPx4dvigqtrs709kJnWcxBPkLsn0tmew/iefEAEBo8ABsFk0dOXMAAdM5ezFE0cqN95sVyPAb+uz3g/Ard4y/WymPr36Ugkr2IxJG7yPj59xWSvN+uo9H5j5wufZemNG9XdQybW8Tq0jgQ9ve6N3R7fdzHeAt0qTmrmAtztxt7JV4brJAYXNmDJYJT7Ja76rvI9Ry2IWwwWfmbfbg88WR5LhLq87Rwx3mDq5vg8fWZ3dRuOm3PW/WXXOLMiIu3AiIgIiqGp9btxuR+ZsJj5cxmi3idWhcGsgaehkeeTfd+XJBb0VR03mtQvyzKWp4cZA61C+SrHTc9xaWFvEHF3I8njp4FW5JdMwREQEREBERAREQEREBEWvzWUixNI2JGPlkc4MhgiG755D0Y0eJ+4AEnkCg2CKmHTl/ISG1ktR5mGeQAyVqNoRQwu25tZs3fYeJO5696+26NoED0+Rztj/ABctPz+AcAguC8pbEMI/TTRx/tuA/NVcaM0/uTJQdMT/AM+zNJ/E8r1j0jpuMANwON5farMd+YKDaTajwcB2mzOOjPg+3GP5rEk1rphm4+fse8jujna8/huvaHFY2AgwY6lGR0LK7G/kFlMa1nsNDfcNkGpGu9OOJ9FekmI/5NSaT+FhUf02xb9/QVcxP+xibH82Bbnid9o/ehO/VByXGW8npnUFiPA4DOXNO23Ol+SPoPifUkPX0ZdyLT4cvw52b+lWTLTw6M1Bvty3jjH+pXPZNlzeJfazuxxTs4x2dgy2YwWqqdiCLUNaaRvp/ryj2iPPZ+/wC3On6WodT6Kq1LcOPe+q98LbM1mVliKaJ5aHtLWHZw2HPfn39VdNQw/986cttHrRXnxEj7MkMgP4tavbTlYU3ZauwbN+cZZGjykDX/m4q2SptaypH2iR1ooZslpx7mNDXTOrTOe/zOzgN/cFkCprZ/0mocTF4+ixbnfnIrIiqNAzGalP02rD/wCljIm/mSvZuKypH6XVGSJ/UgrN/wDrK3KINJNhso5pEWqstG7bkTHWd+Holo9I4qfS1y1i8jMy1JemfZgyBbs+yermSfrt6juIJ26FXdVvX5dHgYrEH/Ew3qrq+3XjMzW7fFrnD3ErnqbMdc3K8c+41tQ6Wu/VbkH1nnylieB/1Bv4K7joqtqKr8pxrzEOKWtIyzD5vieHgfHh2+Ks0T2yxtkjcHMeA5pHeD0XPjvp15J7faIi0cCKpXdKZHJOkfkc2+VznuLGx+mhYxp6NDY5mg7eJ3JWtd2bhx55V4Hh6OR/8crkF+Xm+zBH7c0bf2ngKit7MKhO8mUmP7NGr/qjcshnZtRZ0y2QH7ENVn8MIQW05CkDsblff/Fb/uvttyq72bMJ90gVWb2f0xyOZzpHg27wfwtC+v8As8w7vpreZm/bys/8nILO63XZzdMwDx3WtvapwtAONq8xgH6p/wBlpz2Y6Tf9Nj55v8a9O783r1h7NtGw+zp+mf2w535koK5ne2zTuPa9tGCzfmHshhY1h97tyfwXllrObylWk2TM4/E5XI1vTElsjpasLvqRNA2HLbieTuTy5ADa13OzrSFum+s/AUY2PHtQx8Dx5hw5hUrN4rVGjHwzxQ/0pwFV4fFHON7dMDva8c9h4jcbdQEFk7PNOVdN4+1Wq5g5N8tj0k8jtt2v4dttgSQeh581bVRNPax0fYsXc7HmoKkmQbEJ6tt4jex8YI327yQQNxuPVC2j+0LR7CQ7UNLl9lxP5BEWdFTZe1LRUZ2OcjP7NeZ35MWMe1vSDn8EFu3Yd4RU3nf7wEF7RUxnaFXm/wCD05qWx4FmNIB+JK9DrHKvb/V9D6gce4Stjj/1FBb0VHm1Zq7b+r9n94n+8uxj8gtLn+0LWWDouvZDRcdOqHBpkmth3M9ByQdSRUvT+U1dm8LWyTxiMebI42QSVpZHBh9kkiQcz1226bLcQw5s87OXr7+EFENH/U9y5vcjucdVl5lnEccd9uG/E78HD+ajHSB2Vy0bTuWSxEjwJib/ALBVnLR6qpZOpeddblMRXkM01SCoxlg7Ndw8PPZ3MjvHuKoGCr5/tBtZnIUtTOxBlt7z0I+MOY0NDWE7EbjYbe8FP1M1Pzdx3cgjqD9y+eNn2m/euSxdkVNrHT57UmQssYOJ54xG0DxJcXclvqHZpo6OFj2Y42muAc2SazI7iBHXk4D8FL5I6njq9mWMdZGf5gvKS9UjBMluuwDvdK0fzXPs/wBlunbNYyYzHGGzGQ9sTLD2snA6sO5PDuOW46b7rcad0RoLKY2K5RwNcsO7Xsn43PieOTmPBcdnA8iFeep0565sZ2V11pfEsc65nKfE3+zhkEr/APK3cpRmfqL5LkrNWSvTjd6WnBNye47bCV47uRPC3u33PPYDTdouicJT0PkpMNhacM0IZO4wwgPcxjw5w36+yCrZWmisVop67muhkYHxub0LSNxt8Fz5LZHXjkteq+MTfZDddiJzwvDDLV3/ALSLfYgebSQCPAtK+1ptU42zfxwlxknosrTf8ooy+EgHsn9VwJaR5rPi5Wnc2Lii02ks9DqTA1slCwxueC2aF3WKVvJ7D7j+Gy3K9DAREQEREBERAUKUQEREFazOgtLZuZ0+RwlV8zubpWAxucfElpG/xWti7JdERO4hhQ7yfYlI/iV3RBXKWhNJ0iDX09jdx0c+u15Hxdut5XqVqreGrXihb4RsDR+C90QQilEELmXbdA28zTGPnfw1rOWY2Ub9Rtt+RP3roOXyDMbRfYcwyP3DIomnYyvJ2a0e89/d17lVLWlKOXc6zqGMXr7x9NxOAr+DYRv6gHj1PU7rnrqR1zza37Wta0NY0NaBsAOgHgq7ezWSk1O7CYivVJhpizPPa4+Fpc7ha0cPeQCfgviTIamxVgQTYf54qj2LdSdkcpH68byBxebTsfLotZZ1bVoZ35R8ksRusRtZdqTwFlmMM34ZWDpK0BxDg0kjkR3rGRtazNRZrPYDEzZC4MM5rNmsjYJi6V55NY0eJKw89jIadmtnawGMytyINe+JoJdYDeJrOHccfFs5hb37tPVoK9jl6+d15h4cdajs0qtGW458R42Oe/1GgnoCBxHnz6qyTiC5lIYnAPdS/Tnv4XuBa347F5+7xV+J9a9mHsZf5PY1L6N3AGvGOhcTAx473k/SEHpv6o8D1W/RFxuusForzJ8BlH53HxvkrSgDKVIxuXtHITMHe9o6j6zR4gLeorLl1LNjZRSQXarJYnRzV52BzXDZzXtI5HzBBXPMa+TR2p49L2ON+Kv8cuIlPMxbc3wHyHVp8CB7t7WsM0xORIeDCzyb7/VpSOP4RuJ9zSfA8tH2osdFqjRGQDto2ZEwuPd64bt+RW1zrljN56XBERYPQ1mmqRxWpMtFENqmRDbrGjo2YerL9/6N3xKtaq1+Z9PMYa0CRCbDqs3kJW+qf87WD95Wlb8XY8/cyiIi7ciIiAihSgIoRBKKEQSihEEqFKhARSiCq524H6xxGNJ9VtWxb4T3uBYxp+AfJ962Spva18swl/B6vpROljxz3w3Y298Mm3P8/iQt6dR4VmNr5KXKVIalhofFLLK1gePLc9fJY+SXWvjsxtViZLG0spW+T5CtHPFvuA8c2nuLT1afMbFY+N1Dhso8R47KU7Mh6MjmBcfh1WzWfxp9U63SzeneL5hiozU55A6xPJXLrEXdxuDCPTbDv9rx35lb7T9OvUxwdXtG66w4zS23EEzvPV3LkOgAA5AADuWzJAG5OwHeueZnUeFjvPs4HKy0bTn7SWhVfJQnd0/Snbh8uNp3HiV1PafHQ0VXwurfTZFmHz9M4zKuG8TS7jhtDxif0Pu6+9Whc2YsuiIiK+JY45onxTMa+N7S17HDcOB5EEd4XM8/hM9DjQMTeqZHTtKwy/VEspdNV9ESSxjuYe3YOABPl3LomSi+U1nU/SOYbIMZcw7ODdvWIPcduW/iQvatWgqVoqtaJkUETAyONo2DWgbABXnrHN519skZKxssRDo3gOaQeoPMFfS+WMbGxrI2taxo2a1o2AHgAvpR0xsjTjyFGapMS1krduJvVh6hw8wQCPMLN07kn5HH72Q1lyu8wWmDo2RvXbyIIcPJwXmtBlcozTGXblJGudUuQ+hnY0f2rCDG738JeD+y3wWnjuXGfkmzV3REWzEREQEREBEUIJRQpQEREBFClAVe1HqeLEXaWLrQOt5a9v8AJ64PC0NHtPe76rR8SduQVhXORJHL2x5MTfTQ4eJsG/2S/d23xI/FTq5NWTbja5fCWc2Hx5PNZD5LI3hkqVS2GNwI5gkAuIPm5fOI0jp7DtaMfiKrHNGwkez0jx+87crdovPerW85kY9mjUtRejs1opGbcg5g3HmD3HzHMLRaavXauTtaezErpp4G+mpWn9bVcnbn4vaeTvgVZVVXYjGZfVWRkyb5JrlaOJtaFziw149t/SRFpB9Z24Lu4t2SFZ2s546+DdJaZI6j6aMXfRg7iAuHGTtz4dva2+rutrWfVnoxms6GSm+McHo9jG5m3dty22Vb1TnbOkKMdqUNydVzxG6KSRrLA35bt5bSDmNxsDz6lVxuW046SWOrhNUYi3KCJIKNWSPjJHPdgJYffwqybEtysh0H/gbUd17y7GM9LLhI5ACa7Wg8D2Hbcbv5t58gG7dV0Co6V9SB1hobM6NpkA7nbDcffuq/Vp2c1DUht49+Ow9UxujpzEGWcs24A8DcMYCAeHckkDfYcjZlOqsgiLDzF9mKxVzISjdtaF0u3jsNwPidh8VFeNCb5bkr0w5w13fJY/Nw5yH7y1v7hWyWu09Sfj8LUrTHinEfHO77UrvWefi4lbFKQRERRUDtnsCDTdMcRa511u23kx+/5hX9ULtHqHJ5XE0C3dggsTn3h0TR+Z+9dcT/AE56vp1VEReh5xERAREQEREEIpRBCKUQFClEELk/arUyeA1VjNcYys+etXh9BfYw/wBnueZHgQ48+gIG66yvmRjZGOY9oc1w2LSNwQgqTMhYzGJrZDTVmjJHO3ia60x5aR+6QQQdwRzWHawucykbWZHPmowODjHiofREkEEfpHlzttx0AC0OZpz9mGUdk8fG+bSd2X+tVWDc0ZD9dn6p8Ph4K907Ve9VitVJmTV5mh8cjDuHA96w6l5b82dK5Xy+Yw0hraipS264O0eUowl4cP72JvrMPiQCEy1/SmXbC+xlIGWYTvBNBOY7ERPXh29YeYI2PeFaU3O++539651cc/fpuTUmRovuT3blCnO2Y3L8DYnyBu/DFG0NadiTu55A34Wgb7cugbnbYk7eG6IlurJgiIooq/rMGxUx2OB5XslBE8eLGu9K78IyrAqf2guDZMG4vLHxXRNGQdvWbw/6S4fFXn6l+LhvvzRCNiQiiiIiAtFZrtsa3oNeNw3F2SP/AHYVvVr4Gg61qEjpjLH/AMsK64/px3/K0IiL0MBERARQiCVCKUBERAREQEREBERB4Xqle/TmqXImzV5mFkkbxuHNPUFcd08+z2c6zdpXIyvfhMi4vxs8h5McT7O/v9U+ex712lVjtC0nBq/T0tJxEduM+lqT98cg6c/A9D9/cFLNmLLl1nrDy+Up4bHzX8jMIq8Q3c7qSe4Ad5J5ALRdnuoJ81iH1sm0x5jHP+TXon+1xjkHfHb7wVtrmJiyORimvsbLBWLXV4ncwJAdy8jxHqge4+K8+Zfbfdnp7YmW1Ypss3ojBJN64rnrC09Gnxdt18+Xcs1EUURERRVXtCw0uVoY2Wu1z5KOSgnLW9SziAf9wO/wVqRJcqWak9T71CIiiIiAvCnHvqaKTb2aMjd/fIz/APK918Yh7Zsvec3ciCOOEnuDju8j37OYfiu/H/Tjv+W7REW7AREQERQgKUUIJRQiCUUKUBFClARQpQQilEFB1vhrWIyzNZYGB0s8TODJ1I+tqAfWA+23bceIHlz3eLyNTLY+C/j52zVpm8THt/I+BHeFY1yLW2LyvZ/kJNS6WBfhp5Q/JY3b1GOPV7R9UHxHQ+I5DjvjXfHWOiosDBZenncVBksdJ6SvM3ceLT3tI7iO9Z6wbCIiKIiICIiAiIg12ocvBgcNayVkFzIGbhg6yOPJrR5kkBZGhsfbx+noXZTnkrbnWrm/dI87lv7o4W/urGuU4MjnsRWtDiihMtwRno6SPhazfx2Mhd7wFalt4561j5L7wREWjMREQEUKUBFCIJRQiApREBFCIClEQQilEEL5mijnifFMxskb2lr2OG4cDyII8F9og4hfrWeyPU5sQtlm0lk5NnMG7jWf/uO77TeXULqVWzBcrRWasrJoJWh8cjDuHNPQhbDM4qnm8ZYx2SgbNVnbwvYfzHgR1B7lxWvYzPZHmPm7KtmvaXsSEwWWt3MW/h4Hxb39Qs++N9xpx1nquvosXG5CplKUV3H2I7FaUbskjO4P+x8uqyli1ERYN/JQ1LNSp7dq28tiib12HNzz4NaOp8dh1KDCz+o4cVNFSr15chlJxvDSr7cRH2nE8mN/WP4rZY43XVI3ZJsDLTub2QEljPIE8zt48t/BRSx9ak6V8LP00zuKaZ3N8p/WPf5DoO7ZZSAiIitNqGT5vnxmZ32ZRsgWD/cS+o8nyBLHfuq4rQ3asN6nPUst4oZ43RSN8WuGx/Ar70dclt6frNtO4rdbiq2dzzMkZ4CfjsHfFbeO+sY+Se9btERaMxERAREQEREBERBClEQEREBERAREQEREBeNurXu1pK1yCOeCQcL45WhzXDzBXsiDmeQ7O7+n55cl2eXzUe48UuLsu4683kN/ZPv+8LXYTtTilvuxWfw16jk4iWyRwxOmAIHP1QOIePQ8u9ddXG9Uw/MnbriMjIA2DKQej4z9vhMe38H3rnrmV1z1YtDtT/OL/k2nGVrNkjramMIj83M24zt4bD3rIwGAdj7E+RyNo3stZAbLZLeFrGDmI42/VYPDqepW83J6k/eiw1vgiIooiIgLV6cEkOsM7FDuakkFaeTwZYIc0j3ljIyfh4qbWQmntuxuGY2e8NvSyO5xVAe+Qjv8GDmfIc1vcRjIsXU9BE98j3OMk0z/AGpZD1c7z/AAADkFr4+b9ZeSz4zkRFqyEREBFClAREQQpREBERAREQEREBERAREQEREBc97a8BLldJ/ONIEX8RJ8qic32uEe2B8NnfuroS+ZGNkY5j2hzXAhzSNwR4IKjpHOR6j07Syke3FNH+laPqyDk4ff+Gy3C5l2fsfpXXef0e8n5K4/K6W5+ry5D90jf9grpq83UyvRzdgiKr5vWENXIfM+Dqvy+bdyFWA+rF5yv6NH4+5SS34tsn1YL12rjqslq9Yir14xu+SVwa0fFamscrqkA0/T4nDu/wDNPbw2bLf7tp+jaftO9Y9wHVfWD0bPPaiy2sbLMlkWHihrNG1Wof1GH2nfrO5/mrmtufHJ9Zdd2/GLi8bTxVNlTHwMhgZuQ1veT1JJ5knvJ5lZaItGYiIgIiICIiCFKIgIiICIiAiIgIiICIiCFKIgIiICIiDkfatPBpzX+l9TTtf6H0c0Fj0QBcWgcuW43+kP3LaUu0PG5ThbhqOQvSu9ljWxxjfwJe8Ii5vMt9up1ZPTKlwurdR/o8jZi09jncnw05PS2pG+Bk9ln7u6tGnNOYnTVL5Jh6jIGHm93V8h8XOPMlEVkk+Jba2yIiqCIiD/2Q=="/>
          <p:cNvSpPr>
            <a:spLocks noChangeAspect="1" noChangeArrowheads="1"/>
          </p:cNvSpPr>
          <p:nvPr/>
        </p:nvSpPr>
        <p:spPr bwMode="auto">
          <a:xfrm>
            <a:off x="155575" y="-1516063"/>
            <a:ext cx="4048125" cy="3171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http://1.bp.blogspot.com/-IJDj_M-quGo/TYTb_uPoqWI/AAAAAAAAAwg/Wkb713BUVS0/s1600/ar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0972" y="4036325"/>
            <a:ext cx="2162174" cy="25519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clipsahoy.com/clipart3/as5654.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3033" y="3554506"/>
            <a:ext cx="2143125" cy="22955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bestclipartblog.com/clipart-pics/money-clip-art-16.gif"/>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16344" y="838200"/>
            <a:ext cx="2551430" cy="2362200"/>
          </a:xfrm>
          <a:prstGeom prst="rect">
            <a:avLst/>
          </a:prstGeom>
          <a:noFill/>
          <a:ln>
            <a:noFill/>
          </a:ln>
        </p:spPr>
      </p:pic>
      <p:cxnSp>
        <p:nvCxnSpPr>
          <p:cNvPr id="12" name="Straight Arrow Connector 11"/>
          <p:cNvCxnSpPr>
            <a:stCxn id="15" idx="1"/>
          </p:cNvCxnSpPr>
          <p:nvPr/>
        </p:nvCxnSpPr>
        <p:spPr>
          <a:xfrm flipH="1">
            <a:off x="3200400" y="2019300"/>
            <a:ext cx="3115944" cy="419100"/>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767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Opium</a:t>
            </a:r>
            <a:endParaRPr lang="en-US" dirty="0"/>
          </a:p>
        </p:txBody>
      </p:sp>
      <p:sp>
        <p:nvSpPr>
          <p:cNvPr id="3" name="Content Placeholder 2"/>
          <p:cNvSpPr>
            <a:spLocks noGrp="1"/>
          </p:cNvSpPr>
          <p:nvPr>
            <p:ph idx="1"/>
          </p:nvPr>
        </p:nvSpPr>
        <p:spPr/>
        <p:txBody>
          <a:bodyPr/>
          <a:lstStyle/>
          <a:p>
            <a:pPr marL="0" indent="0">
              <a:buNone/>
            </a:pPr>
            <a:r>
              <a:rPr lang="en-US" dirty="0" smtClean="0"/>
              <a:t>A plan that is both an illegal drug and a cash crop, usually grown in the Afghanistan</a:t>
            </a:r>
            <a:endParaRPr lang="en-US" dirty="0"/>
          </a:p>
        </p:txBody>
      </p:sp>
    </p:spTree>
    <p:extLst>
      <p:ext uri="{BB962C8B-B14F-4D97-AF65-F5344CB8AC3E}">
        <p14:creationId xmlns:p14="http://schemas.microsoft.com/office/powerpoint/2010/main" val="2909207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Class</a:t>
            </a:r>
            <a:endParaRPr lang="en-US" dirty="0"/>
          </a:p>
        </p:txBody>
      </p:sp>
      <p:pic>
        <p:nvPicPr>
          <p:cNvPr id="5124" name="Picture 4" descr="http://4.bp.blogspot.com/-S18B2ygDddc/UPYXfjm_p1I/AAAAAAAAASA/Y0kYJZwLE-g/s1600/74d9bd20cb_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65" y="2286000"/>
            <a:ext cx="6667500" cy="375285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5495365" y="838200"/>
            <a:ext cx="3352800" cy="12954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sz="4400" b="1" dirty="0" smtClean="0"/>
              <a:t>Standard of Living</a:t>
            </a:r>
            <a:endParaRPr lang="en-US" sz="4400" b="1" dirty="0"/>
          </a:p>
        </p:txBody>
      </p:sp>
    </p:spTree>
    <p:extLst>
      <p:ext uri="{BB962C8B-B14F-4D97-AF65-F5344CB8AC3E}">
        <p14:creationId xmlns:p14="http://schemas.microsoft.com/office/powerpoint/2010/main" val="2138112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Class</a:t>
            </a:r>
            <a:endParaRPr lang="en-US" dirty="0"/>
          </a:p>
        </p:txBody>
      </p:sp>
      <p:sp>
        <p:nvSpPr>
          <p:cNvPr id="3" name="Content Placeholder 2"/>
          <p:cNvSpPr>
            <a:spLocks noGrp="1"/>
          </p:cNvSpPr>
          <p:nvPr>
            <p:ph idx="1"/>
          </p:nvPr>
        </p:nvSpPr>
        <p:spPr/>
        <p:txBody>
          <a:bodyPr/>
          <a:lstStyle/>
          <a:p>
            <a:pPr marL="0" indent="0">
              <a:buNone/>
            </a:pPr>
            <a:r>
              <a:rPr lang="en-US" dirty="0" smtClean="0"/>
              <a:t>Members of a community that have the highest standard of living, aka rich people.</a:t>
            </a:r>
            <a:endParaRPr lang="en-US" dirty="0"/>
          </a:p>
        </p:txBody>
      </p:sp>
    </p:spTree>
    <p:extLst>
      <p:ext uri="{BB962C8B-B14F-4D97-AF65-F5344CB8AC3E}">
        <p14:creationId xmlns:p14="http://schemas.microsoft.com/office/powerpoint/2010/main" val="3005948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Class</a:t>
            </a:r>
            <a:endParaRPr lang="en-US" dirty="0"/>
          </a:p>
        </p:txBody>
      </p:sp>
      <p:sp>
        <p:nvSpPr>
          <p:cNvPr id="8" name="Content Placeholder 2"/>
          <p:cNvSpPr txBox="1">
            <a:spLocks/>
          </p:cNvSpPr>
          <p:nvPr/>
        </p:nvSpPr>
        <p:spPr>
          <a:xfrm>
            <a:off x="5495365" y="838200"/>
            <a:ext cx="3352800" cy="12954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sz="4400" b="1" dirty="0" smtClean="0"/>
              <a:t>Standard of Living</a:t>
            </a:r>
            <a:endParaRPr lang="en-US" sz="4400" b="1" dirty="0"/>
          </a:p>
        </p:txBody>
      </p:sp>
      <p:pic>
        <p:nvPicPr>
          <p:cNvPr id="8194" name="Picture 2" descr="http://www.sturgeonfrank.com/images/fishing_boa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7924800" cy="33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486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990600"/>
          </a:xfrm>
        </p:spPr>
        <p:txBody>
          <a:bodyPr/>
          <a:lstStyle/>
          <a:p>
            <a:r>
              <a:rPr lang="en-US" dirty="0" smtClean="0"/>
              <a:t>South Asia</a:t>
            </a:r>
            <a:endParaRPr lang="en-US" dirty="0"/>
          </a:p>
        </p:txBody>
      </p:sp>
      <p:pic>
        <p:nvPicPr>
          <p:cNvPr id="1028" name="Picture 4" descr="http://www.freeworldmaps.net/asia/southasia/southasia-political-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886358" cy="559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164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Class</a:t>
            </a:r>
            <a:endParaRPr lang="en-US" dirty="0"/>
          </a:p>
        </p:txBody>
      </p:sp>
      <p:sp>
        <p:nvSpPr>
          <p:cNvPr id="3" name="Content Placeholder 2"/>
          <p:cNvSpPr>
            <a:spLocks noGrp="1"/>
          </p:cNvSpPr>
          <p:nvPr>
            <p:ph idx="1"/>
          </p:nvPr>
        </p:nvSpPr>
        <p:spPr/>
        <p:txBody>
          <a:bodyPr/>
          <a:lstStyle/>
          <a:p>
            <a:pPr marL="0" indent="0">
              <a:buNone/>
            </a:pPr>
            <a:r>
              <a:rPr lang="en-US" dirty="0" smtClean="0"/>
              <a:t>Members of the community that have an average standard of living, aka average people.</a:t>
            </a:r>
            <a:endParaRPr lang="en-US" dirty="0"/>
          </a:p>
        </p:txBody>
      </p:sp>
    </p:spTree>
    <p:extLst>
      <p:ext uri="{BB962C8B-B14F-4D97-AF65-F5344CB8AC3E}">
        <p14:creationId xmlns:p14="http://schemas.microsoft.com/office/powerpoint/2010/main" val="3614464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Class</a:t>
            </a:r>
            <a:endParaRPr lang="en-US" dirty="0"/>
          </a:p>
        </p:txBody>
      </p:sp>
      <p:sp>
        <p:nvSpPr>
          <p:cNvPr id="8" name="Content Placeholder 2"/>
          <p:cNvSpPr txBox="1">
            <a:spLocks/>
          </p:cNvSpPr>
          <p:nvPr/>
        </p:nvSpPr>
        <p:spPr>
          <a:xfrm>
            <a:off x="5495365" y="838200"/>
            <a:ext cx="3352800" cy="12954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sz="4400" b="1" dirty="0" smtClean="0"/>
              <a:t>Standard of Living</a:t>
            </a:r>
            <a:endParaRPr lang="en-US" sz="4400" b="1" dirty="0"/>
          </a:p>
        </p:txBody>
      </p:sp>
      <p:pic>
        <p:nvPicPr>
          <p:cNvPr id="7172" name="Picture 4" descr="http://news.bbcimg.co.uk/media/images/55286000/jpg/_55286297_jex_1163901_de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765" y="2438400"/>
            <a:ext cx="6096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465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Class</a:t>
            </a:r>
            <a:endParaRPr lang="en-US" dirty="0"/>
          </a:p>
        </p:txBody>
      </p:sp>
      <p:sp>
        <p:nvSpPr>
          <p:cNvPr id="3" name="Content Placeholder 2"/>
          <p:cNvSpPr>
            <a:spLocks noGrp="1"/>
          </p:cNvSpPr>
          <p:nvPr>
            <p:ph idx="1"/>
          </p:nvPr>
        </p:nvSpPr>
        <p:spPr/>
        <p:txBody>
          <a:bodyPr/>
          <a:lstStyle/>
          <a:p>
            <a:pPr marL="0" indent="0">
              <a:buNone/>
            </a:pPr>
            <a:r>
              <a:rPr lang="en-US" dirty="0" smtClean="0"/>
              <a:t>Members of the community that have a lower standard of living, aka poor people.</a:t>
            </a:r>
            <a:endParaRPr lang="en-US" dirty="0"/>
          </a:p>
        </p:txBody>
      </p:sp>
    </p:spTree>
    <p:extLst>
      <p:ext uri="{BB962C8B-B14F-4D97-AF65-F5344CB8AC3E}">
        <p14:creationId xmlns:p14="http://schemas.microsoft.com/office/powerpoint/2010/main" val="1376206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s</a:t>
            </a:r>
            <a:r>
              <a:rPr lang="en-US" dirty="0" smtClean="0"/>
              <a:t>hould </a:t>
            </a:r>
            <a:r>
              <a:rPr lang="en-US" dirty="0" smtClean="0"/>
              <a:t>we care? </a:t>
            </a:r>
            <a:endParaRPr lang="en-US" sz="2700" dirty="0"/>
          </a:p>
        </p:txBody>
      </p:sp>
      <p:sp>
        <p:nvSpPr>
          <p:cNvPr id="3" name="Content Placeholder 2"/>
          <p:cNvSpPr>
            <a:spLocks noGrp="1"/>
          </p:cNvSpPr>
          <p:nvPr>
            <p:ph idx="1"/>
          </p:nvPr>
        </p:nvSpPr>
        <p:spPr>
          <a:xfrm>
            <a:off x="609600" y="1600200"/>
            <a:ext cx="7239000" cy="4876800"/>
          </a:xfrm>
        </p:spPr>
        <p:txBody>
          <a:bodyPr>
            <a:normAutofit/>
          </a:bodyPr>
          <a:lstStyle/>
          <a:p>
            <a:endParaRPr lang="en-US" dirty="0" smtClean="0"/>
          </a:p>
          <a:p>
            <a:r>
              <a:rPr lang="en-US" dirty="0" smtClean="0"/>
              <a:t>Social Classes</a:t>
            </a:r>
          </a:p>
          <a:p>
            <a:endParaRPr lang="en-US" dirty="0" smtClean="0"/>
          </a:p>
          <a:p>
            <a:r>
              <a:rPr lang="en-US" dirty="0" smtClean="0"/>
              <a:t>Natural Disasters</a:t>
            </a:r>
            <a:endParaRPr lang="en-US" dirty="0" smtClean="0"/>
          </a:p>
          <a:p>
            <a:endParaRPr lang="en-US" dirty="0" smtClean="0"/>
          </a:p>
          <a:p>
            <a:r>
              <a:rPr lang="en-US" dirty="0" smtClean="0"/>
              <a:t>Cash Crops</a:t>
            </a:r>
          </a:p>
          <a:p>
            <a:endParaRPr lang="en-US" dirty="0"/>
          </a:p>
          <a:p>
            <a:pPr marL="0" indent="0">
              <a:buNone/>
            </a:pPr>
            <a:r>
              <a:rPr lang="en-US" dirty="0" smtClean="0"/>
              <a:t>The issues that affect the people of South Asia also affect everyone in this room.</a:t>
            </a:r>
            <a:endParaRPr lang="en-US" dirty="0" smtClean="0"/>
          </a:p>
          <a:p>
            <a:endParaRPr lang="en-US" dirty="0"/>
          </a:p>
          <a:p>
            <a:endParaRPr lang="en-US" dirty="0"/>
          </a:p>
        </p:txBody>
      </p:sp>
    </p:spTree>
    <p:extLst>
      <p:ext uri="{BB962C8B-B14F-4D97-AF65-F5344CB8AC3E}">
        <p14:creationId xmlns:p14="http://schemas.microsoft.com/office/powerpoint/2010/main" val="1400011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Classes</a:t>
            </a:r>
            <a:endParaRPr lang="en-US" dirty="0"/>
          </a:p>
        </p:txBody>
      </p:sp>
      <p:pic>
        <p:nvPicPr>
          <p:cNvPr id="6146" name="Picture 2" descr="http://i.telegraph.co.uk/multimedia/archive/01454/social-mobility_145449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4700058" cy="294264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klorraine17.files.wordpress.com/2013/12/caste-system-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3025" y="1609435"/>
            <a:ext cx="3990975" cy="399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547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Disasters</a:t>
            </a:r>
            <a:endParaRPr lang="en-US" dirty="0"/>
          </a:p>
        </p:txBody>
      </p:sp>
      <p:sp>
        <p:nvSpPr>
          <p:cNvPr id="3" name="Content Placeholder 2"/>
          <p:cNvSpPr>
            <a:spLocks noGrp="1"/>
          </p:cNvSpPr>
          <p:nvPr>
            <p:ph idx="1"/>
          </p:nvPr>
        </p:nvSpPr>
        <p:spPr/>
        <p:txBody>
          <a:bodyPr/>
          <a:lstStyle/>
          <a:p>
            <a:endParaRPr lang="en-US"/>
          </a:p>
        </p:txBody>
      </p:sp>
      <p:pic>
        <p:nvPicPr>
          <p:cNvPr id="3074" name="Picture 2" descr="http://spaceplace.nasa.gov/hurricanes/en/cyclone_map_large.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961" y="1302224"/>
            <a:ext cx="9534961" cy="521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24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www.mrdowling.com/images/612monso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685800"/>
            <a:ext cx="5248275" cy="529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488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Crops - </a:t>
            </a:r>
            <a:r>
              <a:rPr lang="en-US" dirty="0" smtClean="0">
                <a:hlinkClick r:id="rId2"/>
              </a:rPr>
              <a:t>Video</a:t>
            </a:r>
            <a:endParaRPr lang="en-US" dirty="0"/>
          </a:p>
        </p:txBody>
      </p:sp>
      <p:pic>
        <p:nvPicPr>
          <p:cNvPr id="5124" name="Picture 4" descr="http://asadullahsohail.files.wordpress.com/2010/09/opium-production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146" y="4119226"/>
            <a:ext cx="2990850" cy="199548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crypted-tbn3.gstatic.com/images?q=tbn:ANd9GcR1AquHYT-nN78Ytp1T1Tg39Ul6kBDLQ3zSrpwCEQTbeu5Z3cRi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0242" y="4087382"/>
            <a:ext cx="2946900" cy="196705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britannica.com/blogs/wp-content/uploads/2009/08/coffee-pick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9094" y="1462071"/>
            <a:ext cx="3128382" cy="208748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www.theorganicprepper.ca/wp-content/uploads/2013/05/cotton-fiel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8562" y="1371600"/>
            <a:ext cx="2936018" cy="22007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88562" y="3657600"/>
            <a:ext cx="2645238" cy="369332"/>
          </a:xfrm>
          <a:prstGeom prst="rect">
            <a:avLst/>
          </a:prstGeom>
          <a:noFill/>
        </p:spPr>
        <p:txBody>
          <a:bodyPr wrap="square" rtlCol="0">
            <a:spAutoFit/>
          </a:bodyPr>
          <a:lstStyle/>
          <a:p>
            <a:r>
              <a:rPr lang="en-US" b="1" dirty="0" smtClean="0"/>
              <a:t>Cotton</a:t>
            </a:r>
            <a:endParaRPr lang="en-US" b="1" dirty="0"/>
          </a:p>
        </p:txBody>
      </p:sp>
      <p:sp>
        <p:nvSpPr>
          <p:cNvPr id="11" name="TextBox 10"/>
          <p:cNvSpPr txBox="1"/>
          <p:nvPr/>
        </p:nvSpPr>
        <p:spPr>
          <a:xfrm>
            <a:off x="5278428" y="3572301"/>
            <a:ext cx="2645238" cy="369332"/>
          </a:xfrm>
          <a:prstGeom prst="rect">
            <a:avLst/>
          </a:prstGeom>
          <a:noFill/>
        </p:spPr>
        <p:txBody>
          <a:bodyPr wrap="square" rtlCol="0">
            <a:spAutoFit/>
          </a:bodyPr>
          <a:lstStyle/>
          <a:p>
            <a:r>
              <a:rPr lang="en-US" b="1" dirty="0" smtClean="0"/>
              <a:t>Coffee</a:t>
            </a:r>
            <a:endParaRPr lang="en-US" b="1" dirty="0"/>
          </a:p>
        </p:txBody>
      </p:sp>
      <p:sp>
        <p:nvSpPr>
          <p:cNvPr id="12" name="TextBox 11"/>
          <p:cNvSpPr txBox="1"/>
          <p:nvPr/>
        </p:nvSpPr>
        <p:spPr>
          <a:xfrm>
            <a:off x="1061146" y="6248400"/>
            <a:ext cx="2645238" cy="369332"/>
          </a:xfrm>
          <a:prstGeom prst="rect">
            <a:avLst/>
          </a:prstGeom>
          <a:noFill/>
        </p:spPr>
        <p:txBody>
          <a:bodyPr wrap="square" rtlCol="0">
            <a:spAutoFit/>
          </a:bodyPr>
          <a:lstStyle/>
          <a:p>
            <a:r>
              <a:rPr lang="en-US" b="1" dirty="0" smtClean="0"/>
              <a:t>Opium</a:t>
            </a:r>
            <a:endParaRPr lang="en-US" b="1" dirty="0"/>
          </a:p>
        </p:txBody>
      </p:sp>
      <p:sp>
        <p:nvSpPr>
          <p:cNvPr id="13" name="TextBox 12"/>
          <p:cNvSpPr txBox="1"/>
          <p:nvPr/>
        </p:nvSpPr>
        <p:spPr>
          <a:xfrm>
            <a:off x="5259094" y="6114714"/>
            <a:ext cx="2645238" cy="369332"/>
          </a:xfrm>
          <a:prstGeom prst="rect">
            <a:avLst/>
          </a:prstGeom>
          <a:noFill/>
        </p:spPr>
        <p:txBody>
          <a:bodyPr wrap="square" rtlCol="0">
            <a:spAutoFit/>
          </a:bodyPr>
          <a:lstStyle/>
          <a:p>
            <a:r>
              <a:rPr lang="en-US" b="1" dirty="0" smtClean="0"/>
              <a:t>Tea Leaves</a:t>
            </a:r>
            <a:endParaRPr lang="en-US" b="1" dirty="0"/>
          </a:p>
        </p:txBody>
      </p:sp>
    </p:spTree>
    <p:extLst>
      <p:ext uri="{BB962C8B-B14F-4D97-AF65-F5344CB8AC3E}">
        <p14:creationId xmlns:p14="http://schemas.microsoft.com/office/powerpoint/2010/main" val="2381533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229600" cy="4876800"/>
          </a:xfrm>
        </p:spPr>
        <p:txBody>
          <a:bodyPr>
            <a:normAutofit/>
          </a:bodyPr>
          <a:lstStyle/>
          <a:p>
            <a:pPr marL="0" indent="0">
              <a:buNone/>
            </a:pPr>
            <a:endParaRPr lang="en-US" sz="2800" dirty="0" smtClean="0"/>
          </a:p>
          <a:p>
            <a:pPr marL="0" indent="0">
              <a:buNone/>
            </a:pPr>
            <a:r>
              <a:rPr lang="en-US" dirty="0" smtClean="0"/>
              <a:t>Is your future (job, wealth, happiness) determined at birth?</a:t>
            </a:r>
            <a:endParaRPr lang="en-US" dirty="0"/>
          </a:p>
          <a:p>
            <a:endParaRPr lang="en-US" sz="2800" dirty="0" smtClean="0"/>
          </a:p>
          <a:p>
            <a:endParaRPr lang="en-US" sz="2800" dirty="0"/>
          </a:p>
        </p:txBody>
      </p:sp>
      <p:pic>
        <p:nvPicPr>
          <p:cNvPr id="2050" name="Picture 2" descr="http://www.dabeatshop.com/Celeb%20Mugshots/ojmu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62164"/>
            <a:ext cx="4001136" cy="3733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8/8d/President_Barack_Oba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353268"/>
            <a:ext cx="2520715" cy="315277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data:image/jpeg;base64,/9j/4AAQSkZJRgABAQAAAQABAAD/2wCEAAkGBxQSEhQUEhQUFhUVGBgYFxgWFhgaFxcYGBceGR4YFxwYHCggGh0mGxwfITEhJSkrLjEuGCAzODMsNygtLi4BCgoKDg0OGxAQGy0kHyQ0LDIsLCwsMCwsLCwsNCwsLCwsLCwsLCwsLCwsLCwsLC8sLCwsLywsLCwsLCwsLCwsLP/AABEIAOEA4QMBIgACEQEDEQH/xAAcAAABBAMBAAAAAAAAAAAAAAAABAUGBwEDCAL/xABLEAACAQMCBAQCBgcEBggHAAABAgMAERIEIQUGEzEiQVFhB3EUIzJCgZEIM1KhorHBcoKSshYkU2JzwhU0Q2ODk7PRJTVkdMPw8f/EABkBAQADAQEAAAAAAAAAAAAAAAABAgMEBf/EAC8RAQACAgEDAQUGBwAAAAAAAAABAgMRIRIxQQQiUWFxkQUjMoGx4RMUQsHR8PH/2gAMAwEAAhEDEQA/ALxooooCiiigKKKKAry7AAkkADck9gPU16qk/wBIPm90w0ELY5rnPbuVP2Yz7G2R9dveiYhLtV8X+FJJ0/pDNYkF0jdkFvcDxD3UEVJ+XuZtLrlL6SdJQO4BIddyBkjWZb2NrgXrjOnTlvjk2i1CT6dirr6dnXuUceam24/qL1BDs+ikfCNeNRBFMoIWVFcAgggMoNjce9LKlAooooCiiigKKKKAooooCiiigKKKKAooooCiiigKKKKAooooCiiigKKKT63XRwrlLIkaj7zsFG3uxoFFUB8YeU2k4jLKZlBlRGiTe5CRhCCSQBuhNhfY39qm3MPxOjeDUnhzdQwNCsk2PgQTOULorfbxxO58NyvcUzcy8bSWz2y8lYm5Hhxvf1t3rk9Tnmmor3dnpsPVzbspPhHA5J2sFOKmzH5dxUkHKob7A39vlU05e4QY48IghO5u4uCSb72Iv6U+claSM614WjSOTAuVEkj7CwJGdhuT5Dbtva9c1vU2vbVHVXBTHTdlo8Nt0o7LiMEstrY+EbW8rdqU1hRYVmvTjs8qRRRTRzVxoaPTNMcdmjQZtigMkixhnaxxQFrk2OwNSg70Uw8O5jST6WWKqmmlMRsSzXUC5ZQLrdiQAL3AB87U6aLXxyglGuAcTcEEMBfFlYAqbb2IvYg0Cqik0muRXVGYBnuEBP2iASQvqbKTb0BpRkPUUGaK85j1HpSdOIRlFcOuL44m+zZmy2+Z2FAqorzmPUfn60ZjtcUHqivOY9Rv2ozHqPzoPVFJTxCPAvmuILAkG4BV8GG3owxPvWzS6pZEV0YMrqGUjsVYXBHzFBuorAYetZoCiiigKKKKAqsvib8T24fL9H00aPKBd3kvglwCFCqQWaxv3AFx33tZbsACT2AufkK495j4q2qmbUNe8jO+57ZyMwX8FIH4VW0pg4cW5112rkvNqprH7iO0cYtuLIhA29Tc0xcT1jsxLMWZ7lixuSWJJJPud/etETbs37I/ea0Frm53qsRynfCWfDPj66XUskwBg1CGKVW3Wx7Fh5gbg+zGpfzVw9NEFTqKYZSelkwDKNjYk/aAuPH8r2Pepb2sRTlxTi7ThBIScFCr52UelY5MM2vFo/NvhzdETCfST4Mum1EwQ2DHpyWbE+WW1j7elOvLfxD0nC5WidZJ1azNIkpk6R/YVJDje27FGG5C2ONU7rdUZGya+wVRc3NlFhc+ZsKT1OP0/TO5n/qcvqZvHTp2hwDmDT62Pq6WVZU87d1PoyndT7EU51x/8PeISQ8R0fTkdA2ogVwrFQymVQVa3cEEix9a6/FdDlZpNxDQRToY5o0kjNro6hlNjcXB2NjvSmipDVreCRmOZYVjieZg7MIx4nBBycKQWO3rembV8ntLIZXljLu2TkQ/Yx6duheQmMkRAMSWyv5AAVLqDQRjQcpJEY8ClotQkwXpgAY6QaYqADsSbyXHmex70kj5HALHqjxOMvA15Ii7tJHJlIQcw9iwA3W+/YJYn4hF1GHWk+tlXF0XZL6hldLDsLRAWB2bsxsK26fiesig1E+pyDRrG4RlGLJHNIGVPsjqSRKo8vE6HEfZoFnL/Jo00qSM6yFFYC6HIk4DqsWdh1LKQWUC+XtSPScg4MrdVHKtGwLxMT4HiYg/W42tHZdrrkO9t9sev4grr1EZgCnVCxDBUJiuYmBu7eKUEdwEBsLDPbNxDXCKFjHJ1Dp1ZkSNGynxu8b5OBGB5eIXNxc2sQ1a/krqSTP1IbSsWweDNSWWRbveS7EdQ2sQo323rXN8P4ykiiQK73+tEY6oJmlkJyvckrLgT5gH1tXrh02vlOMwdYzipIXFmV2mDPlijKyoIiCFWxO472NU+t6EKAzEnqZsEHULidcVYi2CGPM5AfdXfyYNU3w/yR16kYzR1JELEpmJR9UWlJRT1fGv3rHtkbLtJyYsWpE6MoVXLBAhGF2kbGPFwqgmQ3upvv67eI9ZrjppWIYSjpWvGAQxI6qKqhrovZXxc7nZ7b6tPreISMgKvEHB6l40PR+zhg1yHZhll9oKQBt94PK8h2kZ+qgBeRxjGylc3kbEYyhSLSb3U3IJ2uMc6rlEt0IgwCR6URO9haV41whyS9yq5ysQSB41Fz3GhdZxU4qy2yEZyCAWZ40Mi2AIUIWfElhuNy9rNrjPEUhBTquzCRh1E8SMo8FwCCcixOJ28ItagdeHcptFNHIJY8VfNkWHEZW1ACx+M4L/AKwdrHde/i2lVQmHjmpTVxwStf6yQFAiFnhC6hlkaxyVj04wLCxudt/DNVNBmiiigKKKKBp5tWQ6LVLCCZWhkWML3LshVbf3iK5U1XAZF0sUyrK2XW6i9I/UiEr4iRfYqb3IW1j866U+JvMqcP0iSsCxaeABR3YLIJHA9Pq0bf1IrnzhfMWmhGkW+oZdOdVkekgLfSECCw6p7W33qNBw+E/L6z62BNVAzQyiQ2dWCNaMstjsD67Gp7w/knRS9GeXQDSySwaotpHd2sYioWUBiCthbaw/WD5mHcF59i0/EF1UgnwKqXgRY8VYacxgqcxnbI43AxViPmxcl88Ppdb9J1Zm1KtG8L5SFpOm1j4S58iO1x3PakJlNPh7yrpJ9Lwp5oEdptTqUlJvd1SCdlBsfIqp/uinLUclcPaXh0mq0o0BmnljfTmY4yqqOUa5IK3cINrX6gHcg0x6D4jaHSPoItLBqvo2kkmlcymMzM0sUkYChWxsDJ6jYfm3tz9opjo5dbpW1E0AeGXNUZZtOb4Ndmv1U2Pbe77i4IlCW6TlTTPxHTRarhQ0zFdRkEbPSzKqkoUZWvmNjaynxbjtZg+HXLWln0eieaFHeTiTQuTe7RjSyPgbHtkAfwr3o/inpdJ9Ch0kOqfT6eR3c6l062Lo6YR4kqFUPcDa+IG3etGj+IPD9J9Dh0cGq+jwaptVIZTGZSxieMKgDWIs/mR9kdySaB00J0EGk4hqf+jomk4dqemp6jgvlqMVbt4cQRtv9mr1mlCC7drqPxZgoH4kgVzHwzm+Botdpikl9drYpUJC4qg1CuRJ4rg2Ftr1eZKMYm64I65hti/1sy6hZfH4dmQQuoP2fG242qNxC0UtbtCVo1wDYi4vY9x7GvVNsnHdOBOTILab9d4WOG1/Ib7el6Q/6a6Ho9brjp5iO4SQkOQSAVC5C4B3IttUTeseWlfT5rdqTP5T57HDj2seGB5I1DuMQqs2IZmYKAWtt370wxc7oeqek7LGwW4K3TJYwFlDMCr9Z2jIUGxjN7U5ScxaOSJnMqtGqLMxKsVwLEBu3iOakWG4K2IBrSs2gkbq4xFl1BiyMJzXUMVUg3S4JxS7dvCN9qdVfeicGWO9Z+ktcvNyJgGgmMjQxzMsahsBKGxUm9iSyMu221zYb1rm52gGeMc0ioGOaIChxztY5eZjNibDdd96xpOM8NdFlTDHThVRvo7goGOCrFeME77ALesSazhipE5SK1nijA0xLqsYIdMAmSKoZrggABz+1u66+9b+WzROuifpPz/Qq1PNKRwiUwykAzhlAjLJ9HLCQnx2NsDbEknajQc1xyzdEQzq+bRsSilY3UMcXZGI3CXuNvEovc2DnHooJYwQsbxyBmHhUqwluWPaxzyJPrc3rzLwjTZ5tFFmchkUXI5ZFhe1zcM1/wC03qaswmNG7jHHm08jK6DARtOZBc2ghW8u3cuGKgDz6oP3WrdpuY0Z2jMUiSI0asrYHFpSwUXViDsuWx7MPO4C9+i7XJjYhShJxJCuAzKfZgoJHmFB8qTR8L0iGMLHArIC0dkQMoJuWTa43uSR6mgQNzcmZQQTE74W6VpApkDFbybW6LHxWJ2t321NzkiaX6TJE4TOdQFKFunC7jqWLAm6pfEXIJt23rzHw3hwmlDNDI8+LssnTYFfrHBHh8Q3kOTXNiRe1hTtqOG6R0CvHp2R2ZlDKhV2k+0wB2Ytff1v70CLivMwil6awu4WTpuwwHjMPVEaXYEsQU3Nlsx3uLUml56hVGdoZwF3N1QXQByWS7+O2BuFud1NrGnPWpowTNJ9HLKu8jBCwUHHv3sCbfjasS8K0LBsotMQznK6R+KQ3JDXG7eIkj3PrQJ9JzQkkyxdGVSSAHIjxs5lCnZybM0Di1riwuBepEKYlbROIrdI/SFHSIUDqLjI4CMB5K0jAX2yb1p8RbAAeVBmiiigKKKKDnr9ILjJk1sen+5p0uf+JLZjf+4Ft829aqgoCQPUgVIPiRxVtRxLVuzA/Wsgx+zjGemvzOKjfzN6jIO9ViPKSnVSXdj77fIbUntQK9wjf99O0Hd5kO5+ZrxWTWKsgUUUUCjhx+tj/tr/AJhXSUWjdHilaSTpjicx6ZVcFF5j1L45fmbeKucOE/r4f+In+YV2ves71iZdOD1E4omIje/3/wAqdRdQkWqeWEoNfppXFjkXkEhlXIKPB9XKVsf2fwp+4hy1NGYJOvlqJ9VATJ0rIgi08irdA29vUkdx+Ni0VSMEe913+1LzO61iO+/O+2u++2o+ekE1HK6wvw6PN3+tkErYgCQE/SfEBsF6sa2H86bl0MkcyyIpwm4k4mvlcGPUs0bqOwBXIE/2asyirfwY8M6/aOTXtc+/47mZ/WY+kKp4G8Z4ciTS6s9NomISLE6RhISJVJQZqD3tkbHyrfJrmaOOWaWaKRHnWDWR6f6uZSE/WxWO7nttvhtVn0VX+Dxrf+/VpP2jE2m3R3mZ7x57/wBP18THeJnk38Amd9NC0qCORo1LIBbEkbi33fl5Un5o4Y+oh6cZxYulnvZoxezsux36ZZbeeRFx3pq4zotSJ5HhV2RMdSgElupMAsR04BbZTEjd/DlKD3Bptg0HEdPGqRySuC0nUJ6LuozchoswSS5KkhiQFuBjato4h5t7dVpnWi+bkkE+CUJi0hjtEvhWUTBg/i8ZAnbE7WsLhrtl541ym886boIgoyYgM91glhAUFdl+sBK3sfF2uQxLqNdFp9VLIxLjT6h0XCLFJYy3TwC3JyWxIZm7DfvdO8nFMmwzKhW6XUXT5Ns/6/EgKwbHHGwsVyv4rSqUy8kkksJUDsbsRALZFpWOAD3RSZfXLw3yyOQzJyg1tPGHUxxJqVdmUmQ9eaOQdO58LAKw6hJIsNjc2atbJxCT6RCDqCOiencadGIkGoXKVksVkuqY9O1vCW7tZ20b8Q6M3Uv1MosbLFdQZPruifssBHumY72uWuQAw/JClVUSABQp/VC5kWEwgkhh4LHIp+1vkLmsaLkcRY2lDWXp+NDIDH4fKSRgJfCPGBjufBvSeNuJPMFvOkJAUuw0pcWeHxgKtgxQy3HiAIFrbClGkg1irJIep1X0kBKgxlRqQX6uAPhV7FbC+BPfYUCyLlfE6QiQZaRAiEx3DYxPHcjLY2e+x7rUkXtUN4CmuSVA/W6ZklJ6ggIMbSTNlIVOSvbpWVLLZu32sZnQFFFFAUh49rRBpp5j/wBlFI/e32ULf0pdUN+MGv6PCNWRa7qsYv59R1Q/wkn8KiSHJ5NYrJrFSM1lD/I/yrFAoC1Yr2BXmiZhis22otWbbfjRDMT2INr28qnOs+KutkG5XLY5WI3DX3ANiCuxHvcWtUDoqlsdbfihet7V7Jvw74n69GUvqHIBB2t4rC2J9rX/ABNXbyB8SYtf9W/hlvtbtY9gf97yNv5b1y3T7yW5Grh3ABcA39/QZAX28zaqWp0R1V4/Reluuem37uxqK1wyhgCpBB7EG4NbK1iYnmGIrBrNFSIlDzujLkYZFtiXVigaNWZFUkE3NzIO1xZSQWBXLx/pwoAy08wLMqKBi5LvHFKFtGWP2JVuQDupAvtdw4pNoNIYxKkEZZi0f1ajxM6Rs428O8i5NttudgbKepo5Pq76Z81VsLxtkrhVU4+YICgHsRiPSgYoOdHLMTAyxgooJt1FMnQC5qSPvTWIHkL38j6i55UxhujISQ5XxRrmIurmRd7L+pawJ+8vbxEOg1uhXIk6ZNgTkY1yVCFVt/tICFAPa6gDtWOMaLRSBYJjEuQLKgdY2ZRlewBBZfEx9jvsRegRcV5qeGYgQ5RrEszEMofExzObBiALdIfO/l3HiTnlArsIJyqK8lyoQNGiuxZTJYE2Q7C/dd+9nT6boWxbqaVsozic4iWiUNexvugAe/ls3vXrTy6JmtGdKWnzaymImXurmw3fswJ37EGga5+d0jJWSGVSG6Y2yyl6nTCIVvkTbKw8Vt8bC9aX57ROq0sbqF3RcbOQkavKCrEHJAS/YXUD3pxOv4e+T/6u7ESK3hQyMqyFJBa2TLmDfyPelWjn0hijkQQqhjSRbhUxSRLKbG2IKAjy2UjyoEeg5rEkyRNDNGWuMpFKqGsxC+IA3IW9iATfYGzFZIKZdLptC4TpLpSCpWPAR/ZkDXCFfJgG7d8W9DTyq2Fh5UGaKKKAqr/0h9XhwxEtvJOg+WKu1/3AfjVoVSX6S2rsmiiv3aZyP7IRR/mNRIomsisVkVIKzbtWK9qN6hMQFUmtiQE0s08d/KnLT6PbtWVsmnRXGZxpDWp9MalSaGvEnDtr+9rf1qsZFpxmLgXDOvqoIC2PWlSPK17F2Cg29Lmpe/AV1EUbspFwCO17e5AG1Z5E4R1OJ6NdrCZXN+xEd3t73xtVy8xcslHH0WHJHB8K/ce9/vGwU3+Qx9wKx9Ra+otTwvhilZmtvKg+Y+BKoyjsuNxYA2tckd97gUg5T1IhmLkEsisUTphw7AGwbzUX8wCasPnbh40pMUzxdRlLlUYkqBbY3UC+4NhfYj1F6zV8SJMsWPi2O4Hl29qvjta1JrZGWta2i1VwfCLnqSSRdPKbljYXIWwNzZQTc2/p8qu8Vy3ytzJJo5k1JjMtlxQFyl0Jy3IB2uTsRV9cr89afWsI0OMhH2WIBN1zGF/teEEkC5Fj6Xq+KYrMwyy1mdSlVFFFdDnNfF+CrqHidmZekwawtZsZY5QDcftRL28r0w6vkkLHL0JD1H3Qva0UhwtMpCk3TAMF2uRYkC2Mypu5ggd4GWLPO6EYMFYhZFYhS21yoI323oGzWcnwuUKsydNIUjC2xQQJMii1t/BqHFj6L73R8W5RM0iIGC6fppHIAVzIjjljUKvSIG0t7hgPDbE3N0kGh4jEkEcZkIVYsjnCcSBGHQg2JSwcA3O/kbgruMWtji0kETsJTEyyGQqxVogGWRmAIKuw6Z87SKdiDQLdTyXHIJxJLIW1AtI1kH3ZluoC2HhmIt/ujzvff/osn0hZ+rL4ZDKEuMMiJAdrekp9/Cu/cFHofp4k8Sy9Jnjx6jacvGisOp1sGsS12xwy8IF7Huk4snEysvRE2ZaTA56bpWvIYsVazY26YfI3uPssMrguPJURdnMrnJ3ksQmzM0h8Jx2sJCNt7Ab7tljUcpK5gTIiKDTmEEEdR3ChI3YY4+BS5HcEynw2FJ9TwrWOGLtIxD6eSOzRqy21jNKilbDH6OIxZib7i5JascS0etOr6iiYxoJF8DacXjeSAqsIc3D2Rsi9vvYndbA5aTlZUmWbrSMwfqMCIwrv9dvstx+vbYH7q+eV5FUSl0WrMuhkcMxiUHUdNoxk/RkUg3tkM2XYWW+9ttpYvagzRRRQFUl+kNw4M+mlZzsjIE98r5Xv5+lvu1dtUt8cGU6rTLLfpKI2cZqpZMnLhSxADFRiLnuRWeWZiI00xREzypA6TZzexUAgW7gtY7+VriklWZz7yuGm0r8M08hg1mmvGgDFs0Us6+I3LBUBte5OVrmq1dSCQQQRsQe4I8jVq78q21vgClWmQE0lWnHh61F51C2OOTnpIafNHp6QaFKkehhrkmXbWHlNNS+HhSuF7+ZYjb5AXHkP5046Th+Vqleh4Dim48garMSvExvlHOSuWm+nwSx5FImYucQMQY3Aub2NyQLDffta5FyTPirH0BO5sNh6+VRvkxcDKnncN/SnbmGTHTTEEA9NgDcDcj1PnW+OenFNt77uTN7WWK/Jy7zN1NTqjJLfqSSHPb7pJP7hYAegpNzPw8IilQAfMD5f/v5VLeNyh3iYKBl1FFh6rkv8JWvHEdIJIVfv4lJ+RFv6/urkrnmJrMu2+GsxbSN8vyGXTstvFEQoPnZ7kD37EfKl/DJTHPEQ2BVkAf8AZIcEN8gQL+16j/Luo6UsibksCoHqQfcgDa+596cNRHJ94gDv4LH+I7furbJXV5YY7bpC3/8ASuXRccj00zhotSkauBfFZmJUOoP2butiL2s1/IVbFcnc9TP1dLNk5Ywg9QnfJdRMo38jZR29K6J5C5xi4lDku0qBOqnoWF8l9VJuAfY104Z9mHNljn5H/iPU6bGHHqAXUPfEkb4kjcA9st7XvY2tUVHOpWIStHdXiTUKocBxFMWESqNxI/gyexATLbIVM619BdvCvh2XYeEEWNvTatWKP8Q5rWOMyLGZB1WhUIwOUmGSgHsMm8HsSKQJz2jOBHGHDbIcyMsmXAnwYgNG6v3LAOLruDUp1DxQpk+EaKRubKoNwFt73sB7kUl0mv0kjARPA7YKwwKE4AAgi33QGB9g49RQM8XNUnT1EhhT6p441RZDcs1la5wuQHvbFSzAbLfavMPOokMYiiV+qD0j1bXwxyL+AlFOYKmxyFzYbAuq8Z0Tg2l07BvCbMhysA1j6/bU/wDiL+0L+IOOaVm0+OF9UqtEbC7jBnX3FlU99vKgZE59LWA05DFY23kFgsyI0ZuFsT9YMluLW8Je6g+U51kSIPLEhvmy9N7hhH9pfEPDuygNvffYeb9quLQRy4PHYIygykJgjOuwvlkPDYXC2A7kCsvxjRqFGcFrE2yjAVfFdjciwujA/wBk+hoEGk5vymSJo1UmR4nPVBxdBMSygqC8doG8Wxue2xtKAajc82hk1EJzSSWXJI1WQkbpLkTGGxBssqlsb3uPLZm41zPrIZtVHENKUhl0SRXyyI1BKvG1mAMoIUhRaysCb3oJ9RWKKCo+e/jCdHqp9ImmLdOy9USqrXZQ11VonXa/nf5VWfGviPNqZIZGDM8LZK8n0d3HsMdMqWHcZI1juLVo+L2kkj4tqjKuPUbNNwbxkWU7E2+z2O9Q4VExvutEpmPifxCMt9HmMWbF38Mb5ue7kMllYnc4BQfS+5h+pnaR2dzdnYsx2F2Y3J2271qopEaRM7FOfD5LDfsKbKe+T9IJtbpoiLrJNGrD1XMZD/Deq5I4XxzqUmfh0mmk6UwxfGN/wkQOPyvY+6n0p90BG1SL46aYJPpJgPtpJGx/4bKyj+Nqheh1fauW9dS7Mdt12s/lgpkuVrVYE8IdfDa9tvSqX4ZxS1t6uDl+fPTRN6qP3bVfFMTM1Y54mNWV/wAZLhmBBQrcWBt/L2pn4xzLqHg6Dvdb7m3jI74lvTb5m+96tXjXBk1C2PhbyYDf5H1FV1xrknU5hVXO/wB5O343tasMmO1J+HwdGLLS8c94Vpx7UlYomA7Nfc7XRSmNrfs4HvSzl3iHVhZGPiBItbYgm4+VqcviByhNo9EkkmPinsFBuVyjJsfLfAdr9qj/AC9oTGFmLAq4AIAPZrb9u4uPzFUtSOjniWkX3bjshssxSdnW11ckX7bN2I8x7VNZliF8emQf2W/pfeoPr1tLIPR2H8RqZcJlUwREj7tidvunEn91dOeOIlyYJ5mDZzxPc6ZR2TThfLynmO9vMZW/Cnj4NcfOn4lDkfDKei1z5SWC/lIE/Oo1zXxATSpYD6uKND5+IDJgSO9mYr/dpBpQUZHU2BNgQd1YW/Ig2NbY41SGN7e3LtYVmmPkrjo12ig1I7yIMh6Ovhcf4gfwtT5WrI38d0TTRYxti4ZHVvQowbbYgHbzVh6g018I5TWFFDSO5CYlTbplzEsTSWADXZVtbK25tYm9SSigh3D+SRkZNTIZJM1b7MZGKJEqoc4/WIHJQreK1zbIuicsoPo5EswbToqI31d2Co8YzBjxJtITsBuB73faL0DRreXNPMZzIgYzoY3YgZBDH0yqNbJQRfz7k0gXkqDFgWku+BYgRIcozIVa0carcdU+W+K387uHFtHPIGCSBQWW2OSsqkFXJYN4ji2SiwsVG/azHBwzX9PxseqZS4tMSqAjtYkXUb2U3F7XUjsDlByoiSCQTT5B2ka5is8pSROow6fcLIRYWXwrsbbvghX0F73vYXva1/nba9RvhWh1w1KvNKWiC2IulmuvcqFFiG8xbYD3vKKDFqKzRQc0fpA//Nf/AAIv5tVaVYvx7e/FnHpFEP4b/wBarqgxRRRQFPfJY/1/SntjNG1/ZXB/pb8aZKe+VvDNCx+9PAo+XUDMfwxX/FVbdk17r8+PunvoIpAP1WoW59FdHX/MVqk9HrK6I+LmhM3CNYo7qgk/8p1kP7lNcsQ6ojvVL022x31wm2m1u4roHkN76GH2yH8Rrl/g2qylUe9/wFdP8g/9Ri+cn7pGFYY41miPhP8AZrltvH+aQ0UUV2ONHufeXhr9FLDuHAzjt/tEBKg7didj7GuXeH69yDERIzD7CKQgFr3zI9PQ37eVq7DqjuafhRIdbqdYJBFC+ohKpFcyMs8iJM1zYR2zZvvdiLAVS1IsvW8xwpfXIRI2exJJNrdzvt5d6dOH8YVNLJDZuoxODADEK1r3N73tl+Ypy4nygY9RLp+t1WikZAg2Y72Dre4NzYEDe5H4N3FOAnTxZsHByC2NvME3NvlWczS2qy0rFubR2N+mhMk3bIsb29STsDb1JGw9bVt4hpxHK0YUBkOLeZDD7Si/o1xcel70o4FIqyRl7BQbk79r7k23sPb08628f02WqlwLN2Ys2IJbEZkYm1s728yLX3q8TzpTXC1P0dOP/wDWNC5/7+K/4LIP8pt7tV3Vz58IeT9aNdBrOkYYEDZMxt1AyMtkXuQSQfQW2PYV0HWikorrY9YGkkhuWuQEdvqyBJIBZWYAeDptf1+ZrBXXqc1sS/TUqccU8EeT2MlgA3UFluSSO4saldFEIjBqOIsVLx44q97dLxNicdur6229dr2ua1yjiSRqyAO/dkOP2meY2BL2CqpjFt+wsdjUyooIXBruJPuI1FhtmqqCSisBbqnzNifLt3vZRptRxBuoskeIaOQI69MFZMFwJtIfO/tce4AllqKCL8F+mh4hOBhdr2sT2a2TBiSLWPztvUooooCiiig5W+NsuXGdV/u9JR/5KH+tQWrI+PGnWPishF7yxxOwttfHG/fv4fSq4oMUVkUGg36HSmVwgPia+I/aa2y/M9h7kUu5bu+r0ieXXiA+bSKKakYgggkEbgjuD6ipzylCNXxPh0irZ3nUzWFgXhIkZreWQ322vf3qszpMOnuL6QTQTREXEkboR6h1K/1rigGu4q4s5g04j1WojHZJpVH91yP6VZBXylvqUv6GuqOQxbRRg+Rk/wDUb+lcp8ptbVxe5K/4lIrq7kc30UR9QT+ZvWGvvt/Brv7vXxP1FFFbshWnWaZZUKP9lu9vnet1FBzf8WNMV4pOr4XcpJGSMSVKCxBtvZlK/wB2opxrjMtirGPxAhhYNlYABmy2v2NwAbgH2qw/jxBfWxMsyn6nFolZTKhViw2ByUMG7kW8J37Cqtj0wkxUm7KSST2IF2wFzufP8zWPTG9y0i8xGokl0pB8tjsfDe/53/dVufD34cprI4NW+ouC75RdHsY3Phz6na+98b+Xpar9WZdsmVwBYC+6jfYDyFyT8yauP4F8XC9XSlhZTkoP7T4jb8m2pxs50uQCs0UVszFFFFAUUUUBRRRQFFFFAUUUUFb/ABA+FC8U1P0j6U0TYKmPSDjw33+2vrUSf9HxvLXg/PTkf/lNXrRQUHJ+j/N93WRH5xMP5MarznjlGThmoGnlkSRjGsl0vYBmZbHIDfw3/EV1/XMHx21WfGJV/wBnHEn5oH/56gV3Vk/AbTs3E42+6okY+xEZF/4h+dV9pYQ8ioTbI2B8gTsCfa9r+16tP9H2MrrnyBBCuhB7gmx3+WBFVvPH0Wh0RXG/PA/+I67/AO61H/rNXZFcgfEeLHimuH/1Ep/xMW/rV1TVwGXHUwt6SJ/mFdR/CfWdXh0fqhKH5gD/AN65QhazAjyN/wAq6P8AgBrc9HOvms5NvZ1B/oazmPbiVo/DK0aKKK0VFN/H9LLLp5Y4JTDKyEJILeFvLuDYHsSBcAm29qcKKJidTtQvMvJ402kM0iv1ZZnjAN9gpbxuTu7yYF8j3BUD1NbayfEq2xKH0C7DbGwA7jue9dQfEHhv0jQzLa5UBx80Nz+a3H41zXxPS7MO5ANvX5/zrn10202tebzNnl+HDIPGDiwDftHE+5tv5fMWqS/C+LHiUEd8QZRIxYgMSiSAR7epbse9NcGlb6DFIMtiQGINiGNyt+xswYfgfSkOg1kkMqypsysGLD7Vx9oi4sTbte4qN8o062orTo5xIiOu6uoZfkwuP3VurpYiiiigKKKKAooooCiiigKKKKAooooCuTfi1LlxfWm//aAf4Y1X+ldZVyr8ZuEnTcW1H7M1p19xJ9r+MMPwFQIS4q2vhPqX/wCkNJOqgpqhJFKRbwzxxMWJt+2oEnzZvSqjY1ZfwN4mq6yOB/vSdSP2cRuht80Yiq3jhaHS9cl/FqLHi+tH/eA/4kVv611pXLfxy0pTjGoJ7SLE4+XSVP5qauqgK1ev6N8u+uX2gb98o/8AaqKU1c/6OU/+tapf2oUb/C9v+aqz3THZfdFFFWQKKKKDzLGGUqexBB+R2rnXnjg30fUMpHZrH5Hfb2I39u3lXRlcw8+8VZOIauPUBxIJn3vsUO8ZHt08LA1jlruYmF6Tot5Sd5tDrdIQzCG2qjHfHEgSBR/vKxa3a6H1NRhFWQ4gG3dmsMQPVTfzG1t6l3we16jisNjfqpIvfsQhb/lt+NRrm1fo+p1MSL9Us0wBHoJGFvw7fhVZjytEr3+E3G11GkwHeAhO5N1CgBhffcg+2221TiqL+B2sVdSVLWzjZUAGxIs2/vZT2/8A7elaY54Ut3FFFFaKiiiigKKKKAooooCiiigKKKKAqmv0jeDZRabVKN0cwv8A2XBdSfkVYf36uWqj+OnNfSVdGI43zUSSFwTbxEIFAPe6k3PttvVbTqE1jcueakfw4y/6U0ONyfpEXb0zF/wte/tTNLIGNzYVavwP4aia4SNDLsjhJChKBiB4r4+Hw5KNzfLytUTbwt0ug655/SN0eOtgl/2sAX8Y3Yn9zr+VdDVVf6QGmEujhCwvLIspKsiEmMYG9yAdicdvb2FWlRzlEoJAJsCRc2vYetvOugfgvyW+j1Emo60csbwlLrkLEujC19iCAfO4ItaqHV+jJdbMVO17j8x3B9R7VdPwi+I8+o1a6aeOHGRbCRFKvkg8OZJIfw+H17elUtM7j3LQu+iiitFRRRSPi+okjhdoU6kgHhW4AO9rm5GwG9vO1qiZ1GwsqkPjz9DaWMd9TYdQi/hTfEk9ixNxbfbv5X9cy85cYIKIvRJBDFNNKTv5qTnY+4Pp2qt24Bq3bNk1TsTe/wBGntcuXP3LG7Em3bxGs5t1NIro7/CyBouJQSFSyx77DcmW0KgeV/rL/JT6Vn4jcC1ej1MgfF1kZ3Rgp8asxa5v2I7EeR+YvKvh9w2WPVROwmjUMpZTpZBcqCNmZvCu58id7eQqbfGHTRy8PY3CyK6BGYEEBnGY9bFATbzxHmBVI5jfuT2nSuPgRpzJrGLxDGJS+au4xfZApUHAg5E2O91uNrg9CCqU+CywrJjdjNa1zEFuouQFYO+WN2ORxNjaxAFrrrTHO9q3jQooorRQUUUUBRRRQFFFFAUUUUBRRRQFFFFAUUUUBRRRQFFFFAUUUUBRRRQFYoooMmsCiio8jNFFFSCiiigKKKKAooooCiiigKKKKD//2Q=="/>
          <p:cNvSpPr>
            <a:spLocks noChangeAspect="1" noChangeArrowheads="1"/>
          </p:cNvSpPr>
          <p:nvPr/>
        </p:nvSpPr>
        <p:spPr bwMode="auto">
          <a:xfrm>
            <a:off x="155575" y="-1912938"/>
            <a:ext cx="3990975" cy="3990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data:image/jpeg;base64,/9j/4AAQSkZJRgABAQAAAQABAAD/2wCEAAkGBxQSEhQUEhQUFhUVGBgYFxgWFhgaFxcYGBceGR4YFxwYHCggGh0mGxwfITEhJSkrLjEuGCAzODMsNygtLi4BCgoKDg0OGxAQGy0kHyQ0LDIsLCwsMCwsLCwsNCwsLCwsLCwsLCwsLCwsLCwsLC8sLCwsLywsLCwsLCwsLCwsLP/AABEIAOEA4QMBIgACEQEDEQH/xAAcAAABBAMBAAAAAAAAAAAAAAAABAUGBwEDCAL/xABLEAACAQMCBAQCBgcEBggHAAABAgMAERIEIQUGEzEiQVFhB3EUIzJCgZEIM1KhorHBcoKSshYkU2JzwhU0Q2ODk7PRJTVkdMPw8f/EABkBAQADAQEAAAAAAAAAAAAAAAABAgMEBf/EAC8RAQACAgEDAQUGBwAAAAAAAAABAgMRIRIxQQQiUWFxkQUjMoGx4RMUQsHR8PH/2gAMAwEAAhEDEQA/ALxooooCiiigKKKKAry7AAkkADck9gPU16qk/wBIPm90w0ELY5rnPbuVP2Yz7G2R9dveiYhLtV8X+FJJ0/pDNYkF0jdkFvcDxD3UEVJ+XuZtLrlL6SdJQO4BIddyBkjWZb2NrgXrjOnTlvjk2i1CT6dirr6dnXuUceam24/qL1BDs+ikfCNeNRBFMoIWVFcAgggMoNjce9LKlAooooCiiigKKKKAooooCiiigKKKKAooooCiiigKKKKAooooCiiigKKKT63XRwrlLIkaj7zsFG3uxoFFUB8YeU2k4jLKZlBlRGiTe5CRhCCSQBuhNhfY39qm3MPxOjeDUnhzdQwNCsk2PgQTOULorfbxxO58NyvcUzcy8bSWz2y8lYm5Hhxvf1t3rk9Tnmmor3dnpsPVzbspPhHA5J2sFOKmzH5dxUkHKob7A39vlU05e4QY48IghO5u4uCSb72Iv6U+claSM614WjSOTAuVEkj7CwJGdhuT5Dbtva9c1vU2vbVHVXBTHTdlo8Nt0o7LiMEstrY+EbW8rdqU1hRYVmvTjs8qRRRTRzVxoaPTNMcdmjQZtigMkixhnaxxQFrk2OwNSg70Uw8O5jST6WWKqmmlMRsSzXUC5ZQLrdiQAL3AB87U6aLXxyglGuAcTcEEMBfFlYAqbb2IvYg0Cqik0muRXVGYBnuEBP2iASQvqbKTb0BpRkPUUGaK85j1HpSdOIRlFcOuL44m+zZmy2+Z2FAqorzmPUfn60ZjtcUHqivOY9Rv2ozHqPzoPVFJTxCPAvmuILAkG4BV8GG3owxPvWzS6pZEV0YMrqGUjsVYXBHzFBuorAYetZoCiiigKKKKAqsvib8T24fL9H00aPKBd3kvglwCFCqQWaxv3AFx33tZbsACT2AufkK495j4q2qmbUNe8jO+57ZyMwX8FIH4VW0pg4cW5112rkvNqprH7iO0cYtuLIhA29Tc0xcT1jsxLMWZ7lixuSWJJJPud/etETbs37I/ea0Frm53qsRynfCWfDPj66XUskwBg1CGKVW3Wx7Fh5gbg+zGpfzVw9NEFTqKYZSelkwDKNjYk/aAuPH8r2Pepb2sRTlxTi7ThBIScFCr52UelY5MM2vFo/NvhzdETCfST4Mum1EwQ2DHpyWbE+WW1j7elOvLfxD0nC5WidZJ1azNIkpk6R/YVJDje27FGG5C2ONU7rdUZGya+wVRc3NlFhc+ZsKT1OP0/TO5n/qcvqZvHTp2hwDmDT62Pq6WVZU87d1PoyndT7EU51x/8PeISQ8R0fTkdA2ogVwrFQymVQVa3cEEix9a6/FdDlZpNxDQRToY5o0kjNro6hlNjcXB2NjvSmipDVreCRmOZYVjieZg7MIx4nBBycKQWO3rembV8ntLIZXljLu2TkQ/Yx6duheQmMkRAMSWyv5AAVLqDQRjQcpJEY8ClotQkwXpgAY6QaYqADsSbyXHmex70kj5HALHqjxOMvA15Ii7tJHJlIQcw9iwA3W+/YJYn4hF1GHWk+tlXF0XZL6hldLDsLRAWB2bsxsK26fiesig1E+pyDRrG4RlGLJHNIGVPsjqSRKo8vE6HEfZoFnL/Jo00qSM6yFFYC6HIk4DqsWdh1LKQWUC+XtSPScg4MrdVHKtGwLxMT4HiYg/W42tHZdrrkO9t9sev4grr1EZgCnVCxDBUJiuYmBu7eKUEdwEBsLDPbNxDXCKFjHJ1Dp1ZkSNGynxu8b5OBGB5eIXNxc2sQ1a/krqSTP1IbSsWweDNSWWRbveS7EdQ2sQo323rXN8P4ykiiQK73+tEY6oJmlkJyvckrLgT5gH1tXrh02vlOMwdYzipIXFmV2mDPlijKyoIiCFWxO472NU+t6EKAzEnqZsEHULidcVYi2CGPM5AfdXfyYNU3w/yR16kYzR1JELEpmJR9UWlJRT1fGv3rHtkbLtJyYsWpE6MoVXLBAhGF2kbGPFwqgmQ3upvv67eI9ZrjppWIYSjpWvGAQxI6qKqhrovZXxc7nZ7b6tPreISMgKvEHB6l40PR+zhg1yHZhll9oKQBt94PK8h2kZ+qgBeRxjGylc3kbEYyhSLSb3U3IJ2uMc6rlEt0IgwCR6URO9haV41whyS9yq5ysQSB41Fz3GhdZxU4qy2yEZyCAWZ40Mi2AIUIWfElhuNy9rNrjPEUhBTquzCRh1E8SMo8FwCCcixOJ28ItagdeHcptFNHIJY8VfNkWHEZW1ACx+M4L/AKwdrHde/i2lVQmHjmpTVxwStf6yQFAiFnhC6hlkaxyVj04wLCxudt/DNVNBmiiigKKKKBp5tWQ6LVLCCZWhkWML3LshVbf3iK5U1XAZF0sUyrK2XW6i9I/UiEr4iRfYqb3IW1j866U+JvMqcP0iSsCxaeABR3YLIJHA9Pq0bf1IrnzhfMWmhGkW+oZdOdVkekgLfSECCw6p7W33qNBw+E/L6z62BNVAzQyiQ2dWCNaMstjsD67Gp7w/knRS9GeXQDSySwaotpHd2sYioWUBiCthbaw/WD5mHcF59i0/EF1UgnwKqXgRY8VYacxgqcxnbI43AxViPmxcl88Ppdb9J1Zm1KtG8L5SFpOm1j4S58iO1x3PakJlNPh7yrpJ9Lwp5oEdptTqUlJvd1SCdlBsfIqp/uinLUclcPaXh0mq0o0BmnljfTmY4yqqOUa5IK3cINrX6gHcg0x6D4jaHSPoItLBqvo2kkmlcymMzM0sUkYChWxsDJ6jYfm3tz9opjo5dbpW1E0AeGXNUZZtOb4Ndmv1U2Pbe77i4IlCW6TlTTPxHTRarhQ0zFdRkEbPSzKqkoUZWvmNjaynxbjtZg+HXLWln0eieaFHeTiTQuTe7RjSyPgbHtkAfwr3o/inpdJ9Ch0kOqfT6eR3c6l062Lo6YR4kqFUPcDa+IG3etGj+IPD9J9Dh0cGq+jwaptVIZTGZSxieMKgDWIs/mR9kdySaB00J0EGk4hqf+jomk4dqemp6jgvlqMVbt4cQRtv9mr1mlCC7drqPxZgoH4kgVzHwzm+Botdpikl9drYpUJC4qg1CuRJ4rg2Ftr1eZKMYm64I65hti/1sy6hZfH4dmQQuoP2fG242qNxC0UtbtCVo1wDYi4vY9x7GvVNsnHdOBOTILab9d4WOG1/Ib7el6Q/6a6Ho9brjp5iO4SQkOQSAVC5C4B3IttUTeseWlfT5rdqTP5T57HDj2seGB5I1DuMQqs2IZmYKAWtt370wxc7oeqek7LGwW4K3TJYwFlDMCr9Z2jIUGxjN7U5ScxaOSJnMqtGqLMxKsVwLEBu3iOakWG4K2IBrSs2gkbq4xFl1BiyMJzXUMVUg3S4JxS7dvCN9qdVfeicGWO9Z+ktcvNyJgGgmMjQxzMsahsBKGxUm9iSyMu221zYb1rm52gGeMc0ioGOaIChxztY5eZjNibDdd96xpOM8NdFlTDHThVRvo7goGOCrFeME77ALesSazhipE5SK1nijA0xLqsYIdMAmSKoZrggABz+1u66+9b+WzROuifpPz/Qq1PNKRwiUwykAzhlAjLJ9HLCQnx2NsDbEknajQc1xyzdEQzq+bRsSilY3UMcXZGI3CXuNvEovc2DnHooJYwQsbxyBmHhUqwluWPaxzyJPrc3rzLwjTZ5tFFmchkUXI5ZFhe1zcM1/wC03qaswmNG7jHHm08jK6DARtOZBc2ghW8u3cuGKgDz6oP3WrdpuY0Z2jMUiSI0asrYHFpSwUXViDsuWx7MPO4C9+i7XJjYhShJxJCuAzKfZgoJHmFB8qTR8L0iGMLHArIC0dkQMoJuWTa43uSR6mgQNzcmZQQTE74W6VpApkDFbybW6LHxWJ2t321NzkiaX6TJE4TOdQFKFunC7jqWLAm6pfEXIJt23rzHw3hwmlDNDI8+LssnTYFfrHBHh8Q3kOTXNiRe1hTtqOG6R0CvHp2R2ZlDKhV2k+0wB2Ytff1v70CLivMwil6awu4WTpuwwHjMPVEaXYEsQU3Nlsx3uLUml56hVGdoZwF3N1QXQByWS7+O2BuFud1NrGnPWpowTNJ9HLKu8jBCwUHHv3sCbfjasS8K0LBsotMQznK6R+KQ3JDXG7eIkj3PrQJ9JzQkkyxdGVSSAHIjxs5lCnZybM0Di1riwuBepEKYlbROIrdI/SFHSIUDqLjI4CMB5K0jAX2yb1p8RbAAeVBmiiigKKKKDnr9ILjJk1sen+5p0uf+JLZjf+4Ft829aqgoCQPUgVIPiRxVtRxLVuzA/Wsgx+zjGemvzOKjfzN6jIO9ViPKSnVSXdj77fIbUntQK9wjf99O0Hd5kO5+ZrxWTWKsgUUUUCjhx+tj/tr/AJhXSUWjdHilaSTpjicx6ZVcFF5j1L45fmbeKucOE/r4f+In+YV2ves71iZdOD1E4omIje/3/wAqdRdQkWqeWEoNfppXFjkXkEhlXIKPB9XKVsf2fwp+4hy1NGYJOvlqJ9VATJ0rIgi08irdA29vUkdx+Ni0VSMEe913+1LzO61iO+/O+2u++2o+ekE1HK6wvw6PN3+tkErYgCQE/SfEBsF6sa2H86bl0MkcyyIpwm4k4mvlcGPUs0bqOwBXIE/2asyirfwY8M6/aOTXtc+/47mZ/WY+kKp4G8Z4ciTS6s9NomISLE6RhISJVJQZqD3tkbHyrfJrmaOOWaWaKRHnWDWR6f6uZSE/WxWO7nttvhtVn0VX+Dxrf+/VpP2jE2m3R3mZ7x57/wBP18THeJnk38Amd9NC0qCORo1LIBbEkbi33fl5Un5o4Y+oh6cZxYulnvZoxezsux36ZZbeeRFx3pq4zotSJ5HhV2RMdSgElupMAsR04BbZTEjd/DlKD3Bptg0HEdPGqRySuC0nUJ6LuozchoswSS5KkhiQFuBjato4h5t7dVpnWi+bkkE+CUJi0hjtEvhWUTBg/i8ZAnbE7WsLhrtl541ym886boIgoyYgM91glhAUFdl+sBK3sfF2uQxLqNdFp9VLIxLjT6h0XCLFJYy3TwC3JyWxIZm7DfvdO8nFMmwzKhW6XUXT5Ns/6/EgKwbHHGwsVyv4rSqUy8kkksJUDsbsRALZFpWOAD3RSZfXLw3yyOQzJyg1tPGHUxxJqVdmUmQ9eaOQdO58LAKw6hJIsNjc2atbJxCT6RCDqCOiencadGIkGoXKVksVkuqY9O1vCW7tZ20b8Q6M3Uv1MosbLFdQZPruifssBHumY72uWuQAw/JClVUSABQp/VC5kWEwgkhh4LHIp+1vkLmsaLkcRY2lDWXp+NDIDH4fKSRgJfCPGBjufBvSeNuJPMFvOkJAUuw0pcWeHxgKtgxQy3HiAIFrbClGkg1irJIep1X0kBKgxlRqQX6uAPhV7FbC+BPfYUCyLlfE6QiQZaRAiEx3DYxPHcjLY2e+x7rUkXtUN4CmuSVA/W6ZklJ6ggIMbSTNlIVOSvbpWVLLZu32sZnQFFFFAUh49rRBpp5j/wBlFI/e32ULf0pdUN+MGv6PCNWRa7qsYv59R1Q/wkn8KiSHJ5NYrJrFSM1lD/I/yrFAoC1Yr2BXmiZhis22otWbbfjRDMT2INr28qnOs+KutkG5XLY5WI3DX3ANiCuxHvcWtUDoqlsdbfihet7V7Jvw74n69GUvqHIBB2t4rC2J9rX/ABNXbyB8SYtf9W/hlvtbtY9gf97yNv5b1y3T7yW5Grh3ABcA39/QZAX28zaqWp0R1V4/Reluuem37uxqK1wyhgCpBB7EG4NbK1iYnmGIrBrNFSIlDzujLkYZFtiXVigaNWZFUkE3NzIO1xZSQWBXLx/pwoAy08wLMqKBi5LvHFKFtGWP2JVuQDupAvtdw4pNoNIYxKkEZZi0f1ajxM6Rs428O8i5NttudgbKepo5Pq76Z81VsLxtkrhVU4+YICgHsRiPSgYoOdHLMTAyxgooJt1FMnQC5qSPvTWIHkL38j6i55UxhujISQ5XxRrmIurmRd7L+pawJ+8vbxEOg1uhXIk6ZNgTkY1yVCFVt/tICFAPa6gDtWOMaLRSBYJjEuQLKgdY2ZRlewBBZfEx9jvsRegRcV5qeGYgQ5RrEszEMofExzObBiALdIfO/l3HiTnlArsIJyqK8lyoQNGiuxZTJYE2Q7C/dd+9nT6boWxbqaVsozic4iWiUNexvugAe/ls3vXrTy6JmtGdKWnzaymImXurmw3fswJ37EGga5+d0jJWSGVSG6Y2yyl6nTCIVvkTbKw8Vt8bC9aX57ROq0sbqF3RcbOQkavKCrEHJAS/YXUD3pxOv4e+T/6u7ESK3hQyMqyFJBa2TLmDfyPelWjn0hijkQQqhjSRbhUxSRLKbG2IKAjy2UjyoEeg5rEkyRNDNGWuMpFKqGsxC+IA3IW9iATfYGzFZIKZdLptC4TpLpSCpWPAR/ZkDXCFfJgG7d8W9DTyq2Fh5UGaKKKAqr/0h9XhwxEtvJOg+WKu1/3AfjVoVSX6S2rsmiiv3aZyP7IRR/mNRIomsisVkVIKzbtWK9qN6hMQFUmtiQE0s08d/KnLT6PbtWVsmnRXGZxpDWp9MalSaGvEnDtr+9rf1qsZFpxmLgXDOvqoIC2PWlSPK17F2Cg29Lmpe/AV1EUbspFwCO17e5AG1Z5E4R1OJ6NdrCZXN+xEd3t73xtVy8xcslHH0WHJHB8K/ce9/vGwU3+Qx9wKx9Ra+otTwvhilZmtvKg+Y+BKoyjsuNxYA2tckd97gUg5T1IhmLkEsisUTphw7AGwbzUX8wCasPnbh40pMUzxdRlLlUYkqBbY3UC+4NhfYj1F6zV8SJMsWPi2O4Hl29qvjta1JrZGWta2i1VwfCLnqSSRdPKbljYXIWwNzZQTc2/p8qu8Vy3ytzJJo5k1JjMtlxQFyl0Jy3IB2uTsRV9cr89afWsI0OMhH2WIBN1zGF/teEEkC5Fj6Xq+KYrMwyy1mdSlVFFFdDnNfF+CrqHidmZekwawtZsZY5QDcftRL28r0w6vkkLHL0JD1H3Qva0UhwtMpCk3TAMF2uRYkC2Mypu5ggd4GWLPO6EYMFYhZFYhS21yoI323oGzWcnwuUKsydNIUjC2xQQJMii1t/BqHFj6L73R8W5RM0iIGC6fppHIAVzIjjljUKvSIG0t7hgPDbE3N0kGh4jEkEcZkIVYsjnCcSBGHQg2JSwcA3O/kbgruMWtji0kETsJTEyyGQqxVogGWRmAIKuw6Z87SKdiDQLdTyXHIJxJLIW1AtI1kH3ZluoC2HhmIt/ujzvff/osn0hZ+rL4ZDKEuMMiJAdrekp9/Cu/cFHofp4k8Sy9Jnjx6jacvGisOp1sGsS12xwy8IF7Huk4snEysvRE2ZaTA56bpWvIYsVazY26YfI3uPssMrguPJURdnMrnJ3ksQmzM0h8Jx2sJCNt7Ab7tljUcpK5gTIiKDTmEEEdR3ChI3YY4+BS5HcEynw2FJ9TwrWOGLtIxD6eSOzRqy21jNKilbDH6OIxZib7i5JascS0etOr6iiYxoJF8DacXjeSAqsIc3D2Rsi9vvYndbA5aTlZUmWbrSMwfqMCIwrv9dvstx+vbYH7q+eV5FUSl0WrMuhkcMxiUHUdNoxk/RkUg3tkM2XYWW+9ttpYvagzRRRQFUl+kNw4M+mlZzsjIE98r5Xv5+lvu1dtUt8cGU6rTLLfpKI2cZqpZMnLhSxADFRiLnuRWeWZiI00xREzypA6TZzexUAgW7gtY7+VriklWZz7yuGm0r8M08hg1mmvGgDFs0Us6+I3LBUBte5OVrmq1dSCQQQRsQe4I8jVq78q21vgClWmQE0lWnHh61F51C2OOTnpIafNHp6QaFKkehhrkmXbWHlNNS+HhSuF7+ZYjb5AXHkP5046Th+Vqleh4Dim48garMSvExvlHOSuWm+nwSx5FImYucQMQY3Aub2NyQLDffta5FyTPirH0BO5sNh6+VRvkxcDKnncN/SnbmGTHTTEEA9NgDcDcj1PnW+OenFNt77uTN7WWK/Jy7zN1NTqjJLfqSSHPb7pJP7hYAegpNzPw8IilQAfMD5f/v5VLeNyh3iYKBl1FFh6rkv8JWvHEdIJIVfv4lJ+RFv6/urkrnmJrMu2+GsxbSN8vyGXTstvFEQoPnZ7kD37EfKl/DJTHPEQ2BVkAf8AZIcEN8gQL+16j/Luo6UsibksCoHqQfcgDa+596cNRHJ94gDv4LH+I7furbJXV5YY7bpC3/8ASuXRccj00zhotSkauBfFZmJUOoP2butiL2s1/IVbFcnc9TP1dLNk5Ywg9QnfJdRMo38jZR29K6J5C5xi4lDku0qBOqnoWF8l9VJuAfY104Z9mHNljn5H/iPU6bGHHqAXUPfEkb4kjcA9st7XvY2tUVHOpWIStHdXiTUKocBxFMWESqNxI/gyexATLbIVM619BdvCvh2XYeEEWNvTatWKP8Q5rWOMyLGZB1WhUIwOUmGSgHsMm8HsSKQJz2jOBHGHDbIcyMsmXAnwYgNG6v3LAOLruDUp1DxQpk+EaKRubKoNwFt73sB7kUl0mv0kjARPA7YKwwKE4AAgi33QGB9g49RQM8XNUnT1EhhT6p441RZDcs1la5wuQHvbFSzAbLfavMPOokMYiiV+qD0j1bXwxyL+AlFOYKmxyFzYbAuq8Z0Tg2l07BvCbMhysA1j6/bU/wDiL+0L+IOOaVm0+OF9UqtEbC7jBnX3FlU99vKgZE59LWA05DFY23kFgsyI0ZuFsT9YMluLW8Je6g+U51kSIPLEhvmy9N7hhH9pfEPDuygNvffYeb9quLQRy4PHYIygykJgjOuwvlkPDYXC2A7kCsvxjRqFGcFrE2yjAVfFdjciwujA/wBk+hoEGk5vymSJo1UmR4nPVBxdBMSygqC8doG8Wxue2xtKAajc82hk1EJzSSWXJI1WQkbpLkTGGxBssqlsb3uPLZm41zPrIZtVHENKUhl0SRXyyI1BKvG1mAMoIUhRaysCb3oJ9RWKKCo+e/jCdHqp9ImmLdOy9USqrXZQ11VonXa/nf5VWfGviPNqZIZGDM8LZK8n0d3HsMdMqWHcZI1juLVo+L2kkj4tqjKuPUbNNwbxkWU7E2+z2O9Q4VExvutEpmPifxCMt9HmMWbF38Mb5ue7kMllYnc4BQfS+5h+pnaR2dzdnYsx2F2Y3J2271qopEaRM7FOfD5LDfsKbKe+T9IJtbpoiLrJNGrD1XMZD/Deq5I4XxzqUmfh0mmk6UwxfGN/wkQOPyvY+6n0p90BG1SL46aYJPpJgPtpJGx/4bKyj+Nqheh1fauW9dS7Mdt12s/lgpkuVrVYE8IdfDa9tvSqX4ZxS1t6uDl+fPTRN6qP3bVfFMTM1Y54mNWV/wAZLhmBBQrcWBt/L2pn4xzLqHg6Dvdb7m3jI74lvTb5m+96tXjXBk1C2PhbyYDf5H1FV1xrknU5hVXO/wB5O343tasMmO1J+HwdGLLS8c94Vpx7UlYomA7Nfc7XRSmNrfs4HvSzl3iHVhZGPiBItbYgm4+VqcviByhNo9EkkmPinsFBuVyjJsfLfAdr9qj/AC9oTGFmLAq4AIAPZrb9u4uPzFUtSOjniWkX3bjshssxSdnW11ckX7bN2I8x7VNZliF8emQf2W/pfeoPr1tLIPR2H8RqZcJlUwREj7tidvunEn91dOeOIlyYJ5mDZzxPc6ZR2TThfLynmO9vMZW/Cnj4NcfOn4lDkfDKei1z5SWC/lIE/Oo1zXxATSpYD6uKND5+IDJgSO9mYr/dpBpQUZHU2BNgQd1YW/Ig2NbY41SGN7e3LtYVmmPkrjo12ig1I7yIMh6Ovhcf4gfwtT5WrI38d0TTRYxti4ZHVvQowbbYgHbzVh6g018I5TWFFDSO5CYlTbplzEsTSWADXZVtbK25tYm9SSigh3D+SRkZNTIZJM1b7MZGKJEqoc4/WIHJQreK1zbIuicsoPo5EswbToqI31d2Co8YzBjxJtITsBuB73faL0DRreXNPMZzIgYzoY3YgZBDH0yqNbJQRfz7k0gXkqDFgWku+BYgRIcozIVa0carcdU+W+K387uHFtHPIGCSBQWW2OSsqkFXJYN4ji2SiwsVG/azHBwzX9PxseqZS4tMSqAjtYkXUb2U3F7XUjsDlByoiSCQTT5B2ka5is8pSROow6fcLIRYWXwrsbbvghX0F73vYXva1/nba9RvhWh1w1KvNKWiC2IulmuvcqFFiG8xbYD3vKKDFqKzRQc0fpA//Nf/AAIv5tVaVYvx7e/FnHpFEP4b/wBarqgxRRRQFPfJY/1/SntjNG1/ZXB/pb8aZKe+VvDNCx+9PAo+XUDMfwxX/FVbdk17r8+PunvoIpAP1WoW59FdHX/MVqk9HrK6I+LmhM3CNYo7qgk/8p1kP7lNcsQ6ojvVL022x31wm2m1u4roHkN76GH2yH8Rrl/g2qylUe9/wFdP8g/9Ri+cn7pGFYY41miPhP8AZrltvH+aQ0UUV2ONHufeXhr9FLDuHAzjt/tEBKg7didj7GuXeH69yDERIzD7CKQgFr3zI9PQ37eVq7DqjuafhRIdbqdYJBFC+ohKpFcyMs8iJM1zYR2zZvvdiLAVS1IsvW8xwpfXIRI2exJJNrdzvt5d6dOH8YVNLJDZuoxODADEK1r3N73tl+Ypy4nygY9RLp+t1WikZAg2Y72Dre4NzYEDe5H4N3FOAnTxZsHByC2NvME3NvlWczS2qy0rFubR2N+mhMk3bIsb29STsDb1JGw9bVt4hpxHK0YUBkOLeZDD7Si/o1xcel70o4FIqyRl7BQbk79r7k23sPb08628f02WqlwLN2Ys2IJbEZkYm1s728yLX3q8TzpTXC1P0dOP/wDWNC5/7+K/4LIP8pt7tV3Vz58IeT9aNdBrOkYYEDZMxt1AyMtkXuQSQfQW2PYV0HWikorrY9YGkkhuWuQEdvqyBJIBZWYAeDptf1+ZrBXXqc1sS/TUqccU8EeT2MlgA3UFluSSO4saldFEIjBqOIsVLx44q97dLxNicdur6229dr2ua1yjiSRqyAO/dkOP2meY2BL2CqpjFt+wsdjUyooIXBruJPuI1FhtmqqCSisBbqnzNifLt3vZRptRxBuoskeIaOQI69MFZMFwJtIfO/tce4AllqKCL8F+mh4hOBhdr2sT2a2TBiSLWPztvUooooCiiig5W+NsuXGdV/u9JR/5KH+tQWrI+PGnWPishF7yxxOwttfHG/fv4fSq4oMUVkUGg36HSmVwgPia+I/aa2y/M9h7kUu5bu+r0ieXXiA+bSKKakYgggkEbgjuD6ipzylCNXxPh0irZ3nUzWFgXhIkZreWQ322vf3qszpMOnuL6QTQTREXEkboR6h1K/1rigGu4q4s5g04j1WojHZJpVH91yP6VZBXylvqUv6GuqOQxbRRg+Rk/wDUb+lcp8ptbVxe5K/4lIrq7kc30UR9QT+ZvWGvvt/Brv7vXxP1FFFbshWnWaZZUKP9lu9vnet1FBzf8WNMV4pOr4XcpJGSMSVKCxBtvZlK/wB2opxrjMtirGPxAhhYNlYABmy2v2NwAbgH2qw/jxBfWxMsyn6nFolZTKhViw2ByUMG7kW8J37Cqtj0wkxUm7KSST2IF2wFzufP8zWPTG9y0i8xGokl0pB8tjsfDe/53/dVufD34cprI4NW+ouC75RdHsY3Phz6na+98b+Xpar9WZdsmVwBYC+6jfYDyFyT8yauP4F8XC9XSlhZTkoP7T4jb8m2pxs50uQCs0UVszFFFFAUUUUBRRRQFFFFAUUUUFb/ABA+FC8U1P0j6U0TYKmPSDjw33+2vrUSf9HxvLXg/PTkf/lNXrRQUHJ+j/N93WRH5xMP5MarznjlGThmoGnlkSRjGsl0vYBmZbHIDfw3/EV1/XMHx21WfGJV/wBnHEn5oH/56gV3Vk/AbTs3E42+6okY+xEZF/4h+dV9pYQ8ioTbI2B8gTsCfa9r+16tP9H2MrrnyBBCuhB7gmx3+WBFVvPH0Wh0RXG/PA/+I67/AO61H/rNXZFcgfEeLHimuH/1Ep/xMW/rV1TVwGXHUwt6SJ/mFdR/CfWdXh0fqhKH5gD/AN65QhazAjyN/wAq6P8AgBrc9HOvms5NvZ1B/oazmPbiVo/DK0aKKK0VFN/H9LLLp5Y4JTDKyEJILeFvLuDYHsSBcAm29qcKKJidTtQvMvJ402kM0iv1ZZnjAN9gpbxuTu7yYF8j3BUD1NbayfEq2xKH0C7DbGwA7jue9dQfEHhv0jQzLa5UBx80Nz+a3H41zXxPS7MO5ANvX5/zrn10202tebzNnl+HDIPGDiwDftHE+5tv5fMWqS/C+LHiUEd8QZRIxYgMSiSAR7epbse9NcGlb6DFIMtiQGINiGNyt+xswYfgfSkOg1kkMqypsysGLD7Vx9oi4sTbte4qN8o062orTo5xIiOu6uoZfkwuP3VurpYiiiigKKKKAooooCiiigKKKKAooooCuTfi1LlxfWm//aAf4Y1X+ldZVyr8ZuEnTcW1H7M1p19xJ9r+MMPwFQIS4q2vhPqX/wCkNJOqgpqhJFKRbwzxxMWJt+2oEnzZvSqjY1ZfwN4mq6yOB/vSdSP2cRuht80Yiq3jhaHS9cl/FqLHi+tH/eA/4kVv611pXLfxy0pTjGoJ7SLE4+XSVP5qauqgK1ev6N8u+uX2gb98o/8AaqKU1c/6OU/+tapf2oUb/C9v+aqz3THZfdFFFWQKKKKDzLGGUqexBB+R2rnXnjg30fUMpHZrH5Hfb2I39u3lXRlcw8+8VZOIauPUBxIJn3vsUO8ZHt08LA1jlruYmF6Tot5Sd5tDrdIQzCG2qjHfHEgSBR/vKxa3a6H1NRhFWQ4gG3dmsMQPVTfzG1t6l3we16jisNjfqpIvfsQhb/lt+NRrm1fo+p1MSL9Us0wBHoJGFvw7fhVZjytEr3+E3G11GkwHeAhO5N1CgBhffcg+2221TiqL+B2sVdSVLWzjZUAGxIs2/vZT2/8A7elaY54Ut3FFFFaKiiiigKKKKAooooCiiigKKKKAqmv0jeDZRabVKN0cwv8A2XBdSfkVYf36uWqj+OnNfSVdGI43zUSSFwTbxEIFAPe6k3PttvVbTqE1jcueakfw4y/6U0ONyfpEXb0zF/wte/tTNLIGNzYVavwP4aia4SNDLsjhJChKBiB4r4+Hw5KNzfLytUTbwt0ug655/SN0eOtgl/2sAX8Y3Yn9zr+VdDVVf6QGmEujhCwvLIspKsiEmMYG9yAdicdvb2FWlRzlEoJAJsCRc2vYetvOugfgvyW+j1Emo60csbwlLrkLEujC19iCAfO4ItaqHV+jJdbMVO17j8x3B9R7VdPwi+I8+o1a6aeOHGRbCRFKvkg8OZJIfw+H17elUtM7j3LQu+iiitFRRRSPi+okjhdoU6kgHhW4AO9rm5GwG9vO1qiZ1GwsqkPjz9DaWMd9TYdQi/hTfEk9ixNxbfbv5X9cy85cYIKIvRJBDFNNKTv5qTnY+4Pp2qt24Bq3bNk1TsTe/wBGntcuXP3LG7Em3bxGs5t1NIro7/CyBouJQSFSyx77DcmW0KgeV/rL/JT6Vn4jcC1ej1MgfF1kZ3Rgp8asxa5v2I7EeR+YvKvh9w2WPVROwmjUMpZTpZBcqCNmZvCu58id7eQqbfGHTRy8PY3CyK6BGYEEBnGY9bFATbzxHmBVI5jfuT2nSuPgRpzJrGLxDGJS+au4xfZApUHAg5E2O91uNrg9CCqU+CywrJjdjNa1zEFuouQFYO+WN2ORxNjaxAFrrrTHO9q3jQooorRQUUUUBRRRQFFFFAUUUUBRRRQFFFFAUUUUBRRRQFFFFAUUUUBRRRQFYoooMmsCiio8jNFFFSCiiigKKKKAooooCiiigKKKKD//2Q=="/>
          <p:cNvSpPr>
            <a:spLocks noChangeAspect="1" noChangeArrowheads="1"/>
          </p:cNvSpPr>
          <p:nvPr/>
        </p:nvSpPr>
        <p:spPr bwMode="auto">
          <a:xfrm>
            <a:off x="307975" y="-1760538"/>
            <a:ext cx="3990975" cy="3990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data:image/jpeg;base64,/9j/4AAQSkZJRgABAQAAAQABAAD/2wCEAAkGBxQSEhQUEhQUFhUVGBgYFxgWFhgaFxcYGBceGR4YFxwYHCggGh0mGxwfITEhJSkrLjEuGCAzODMsNygtLi4BCgoKDg0OGxAQGy0kHyQ0LDIsLCwsMCwsLCwsNCwsLCwsLCwsLCwsLCwsLCwsLC8sLCwsLywsLCwsLCwsLCwsLP/AABEIAOEA4QMBIgACEQEDEQH/xAAcAAABBAMBAAAAAAAAAAAAAAAABAUGBwEDCAL/xABLEAACAQMCBAQCBgcEBggHAAABAgMAERIEIQUGEzEiQVFhB3EUIzJCgZEIM1KhorHBcoKSshYkU2JzwhU0Q2ODk7PRJTVkdMPw8f/EABkBAQADAQEAAAAAAAAAAAAAAAABAgMEBf/EAC8RAQACAgEDAQUGBwAAAAAAAAABAgMRIRIxQQQiUWFxkQUjMoGx4RMUQsHR8PH/2gAMAwEAAhEDEQA/ALxooooCiiigKKKKAry7AAkkADck9gPU16qk/wBIPm90w0ELY5rnPbuVP2Yz7G2R9dveiYhLtV8X+FJJ0/pDNYkF0jdkFvcDxD3UEVJ+XuZtLrlL6SdJQO4BIddyBkjWZb2NrgXrjOnTlvjk2i1CT6dirr6dnXuUceam24/qL1BDs+ikfCNeNRBFMoIWVFcAgggMoNjce9LKlAooooCiiigKKKKAooooCiiigKKKKAooooCiiigKKKKAooooCiiigKKKT63XRwrlLIkaj7zsFG3uxoFFUB8YeU2k4jLKZlBlRGiTe5CRhCCSQBuhNhfY39qm3MPxOjeDUnhzdQwNCsk2PgQTOULorfbxxO58NyvcUzcy8bSWz2y8lYm5Hhxvf1t3rk9Tnmmor3dnpsPVzbspPhHA5J2sFOKmzH5dxUkHKob7A39vlU05e4QY48IghO5u4uCSb72Iv6U+claSM614WjSOTAuVEkj7CwJGdhuT5Dbtva9c1vU2vbVHVXBTHTdlo8Nt0o7LiMEstrY+EbW8rdqU1hRYVmvTjs8qRRRTRzVxoaPTNMcdmjQZtigMkixhnaxxQFrk2OwNSg70Uw8O5jST6WWKqmmlMRsSzXUC5ZQLrdiQAL3AB87U6aLXxyglGuAcTcEEMBfFlYAqbb2IvYg0Cqik0muRXVGYBnuEBP2iASQvqbKTb0BpRkPUUGaK85j1HpSdOIRlFcOuL44m+zZmy2+Z2FAqorzmPUfn60ZjtcUHqivOY9Rv2ozHqPzoPVFJTxCPAvmuILAkG4BV8GG3owxPvWzS6pZEV0YMrqGUjsVYXBHzFBuorAYetZoCiiigKKKKAqsvib8T24fL9H00aPKBd3kvglwCFCqQWaxv3AFx33tZbsACT2AufkK495j4q2qmbUNe8jO+57ZyMwX8FIH4VW0pg4cW5112rkvNqprH7iO0cYtuLIhA29Tc0xcT1jsxLMWZ7lixuSWJJJPud/etETbs37I/ea0Frm53qsRynfCWfDPj66XUskwBg1CGKVW3Wx7Fh5gbg+zGpfzVw9NEFTqKYZSelkwDKNjYk/aAuPH8r2Pepb2sRTlxTi7ThBIScFCr52UelY5MM2vFo/NvhzdETCfST4Mum1EwQ2DHpyWbE+WW1j7elOvLfxD0nC5WidZJ1azNIkpk6R/YVJDje27FGG5C2ONU7rdUZGya+wVRc3NlFhc+ZsKT1OP0/TO5n/qcvqZvHTp2hwDmDT62Pq6WVZU87d1PoyndT7EU51x/8PeISQ8R0fTkdA2ogVwrFQymVQVa3cEEix9a6/FdDlZpNxDQRToY5o0kjNro6hlNjcXB2NjvSmipDVreCRmOZYVjieZg7MIx4nBBycKQWO3rembV8ntLIZXljLu2TkQ/Yx6duheQmMkRAMSWyv5AAVLqDQRjQcpJEY8ClotQkwXpgAY6QaYqADsSbyXHmex70kj5HALHqjxOMvA15Ii7tJHJlIQcw9iwA3W+/YJYn4hF1GHWk+tlXF0XZL6hldLDsLRAWB2bsxsK26fiesig1E+pyDRrG4RlGLJHNIGVPsjqSRKo8vE6HEfZoFnL/Jo00qSM6yFFYC6HIk4DqsWdh1LKQWUC+XtSPScg4MrdVHKtGwLxMT4HiYg/W42tHZdrrkO9t9sev4grr1EZgCnVCxDBUJiuYmBu7eKUEdwEBsLDPbNxDXCKFjHJ1Dp1ZkSNGynxu8b5OBGB5eIXNxc2sQ1a/krqSTP1IbSsWweDNSWWRbveS7EdQ2sQo323rXN8P4ykiiQK73+tEY6oJmlkJyvckrLgT5gH1tXrh02vlOMwdYzipIXFmV2mDPlijKyoIiCFWxO472NU+t6EKAzEnqZsEHULidcVYi2CGPM5AfdXfyYNU3w/yR16kYzR1JELEpmJR9UWlJRT1fGv3rHtkbLtJyYsWpE6MoVXLBAhGF2kbGPFwqgmQ3upvv67eI9ZrjppWIYSjpWvGAQxI6qKqhrovZXxc7nZ7b6tPreISMgKvEHB6l40PR+zhg1yHZhll9oKQBt94PK8h2kZ+qgBeRxjGylc3kbEYyhSLSb3U3IJ2uMc6rlEt0IgwCR6URO9haV41whyS9yq5ysQSB41Fz3GhdZxU4qy2yEZyCAWZ40Mi2AIUIWfElhuNy9rNrjPEUhBTquzCRh1E8SMo8FwCCcixOJ28ItagdeHcptFNHIJY8VfNkWHEZW1ACx+M4L/AKwdrHde/i2lVQmHjmpTVxwStf6yQFAiFnhC6hlkaxyVj04wLCxudt/DNVNBmiiigKKKKBp5tWQ6LVLCCZWhkWML3LshVbf3iK5U1XAZF0sUyrK2XW6i9I/UiEr4iRfYqb3IW1j866U+JvMqcP0iSsCxaeABR3YLIJHA9Pq0bf1IrnzhfMWmhGkW+oZdOdVkekgLfSECCw6p7W33qNBw+E/L6z62BNVAzQyiQ2dWCNaMstjsD67Gp7w/knRS9GeXQDSySwaotpHd2sYioWUBiCthbaw/WD5mHcF59i0/EF1UgnwKqXgRY8VYacxgqcxnbI43AxViPmxcl88Ppdb9J1Zm1KtG8L5SFpOm1j4S58iO1x3PakJlNPh7yrpJ9Lwp5oEdptTqUlJvd1SCdlBsfIqp/uinLUclcPaXh0mq0o0BmnljfTmY4yqqOUa5IK3cINrX6gHcg0x6D4jaHSPoItLBqvo2kkmlcymMzM0sUkYChWxsDJ6jYfm3tz9opjo5dbpW1E0AeGXNUZZtOb4Ndmv1U2Pbe77i4IlCW6TlTTPxHTRarhQ0zFdRkEbPSzKqkoUZWvmNjaynxbjtZg+HXLWln0eieaFHeTiTQuTe7RjSyPgbHtkAfwr3o/inpdJ9Ch0kOqfT6eR3c6l062Lo6YR4kqFUPcDa+IG3etGj+IPD9J9Dh0cGq+jwaptVIZTGZSxieMKgDWIs/mR9kdySaB00J0EGk4hqf+jomk4dqemp6jgvlqMVbt4cQRtv9mr1mlCC7drqPxZgoH4kgVzHwzm+Botdpikl9drYpUJC4qg1CuRJ4rg2Ftr1eZKMYm64I65hti/1sy6hZfH4dmQQuoP2fG242qNxC0UtbtCVo1wDYi4vY9x7GvVNsnHdOBOTILab9d4WOG1/Ib7el6Q/6a6Ho9brjp5iO4SQkOQSAVC5C4B3IttUTeseWlfT5rdqTP5T57HDj2seGB5I1DuMQqs2IZmYKAWtt370wxc7oeqek7LGwW4K3TJYwFlDMCr9Z2jIUGxjN7U5ScxaOSJnMqtGqLMxKsVwLEBu3iOakWG4K2IBrSs2gkbq4xFl1BiyMJzXUMVUg3S4JxS7dvCN9qdVfeicGWO9Z+ktcvNyJgGgmMjQxzMsahsBKGxUm9iSyMu221zYb1rm52gGeMc0ioGOaIChxztY5eZjNibDdd96xpOM8NdFlTDHThVRvo7goGOCrFeME77ALesSazhipE5SK1nijA0xLqsYIdMAmSKoZrggABz+1u66+9b+WzROuifpPz/Qq1PNKRwiUwykAzhlAjLJ9HLCQnx2NsDbEknajQc1xyzdEQzq+bRsSilY3UMcXZGI3CXuNvEovc2DnHooJYwQsbxyBmHhUqwluWPaxzyJPrc3rzLwjTZ5tFFmchkUXI5ZFhe1zcM1/wC03qaswmNG7jHHm08jK6DARtOZBc2ghW8u3cuGKgDz6oP3WrdpuY0Z2jMUiSI0asrYHFpSwUXViDsuWx7MPO4C9+i7XJjYhShJxJCuAzKfZgoJHmFB8qTR8L0iGMLHArIC0dkQMoJuWTa43uSR6mgQNzcmZQQTE74W6VpApkDFbybW6LHxWJ2t321NzkiaX6TJE4TOdQFKFunC7jqWLAm6pfEXIJt23rzHw3hwmlDNDI8+LssnTYFfrHBHh8Q3kOTXNiRe1hTtqOG6R0CvHp2R2ZlDKhV2k+0wB2Ytff1v70CLivMwil6awu4WTpuwwHjMPVEaXYEsQU3Nlsx3uLUml56hVGdoZwF3N1QXQByWS7+O2BuFud1NrGnPWpowTNJ9HLKu8jBCwUHHv3sCbfjasS8K0LBsotMQznK6R+KQ3JDXG7eIkj3PrQJ9JzQkkyxdGVSSAHIjxs5lCnZybM0Di1riwuBepEKYlbROIrdI/SFHSIUDqLjI4CMB5K0jAX2yb1p8RbAAeVBmiiigKKKKDnr9ILjJk1sen+5p0uf+JLZjf+4Ft829aqgoCQPUgVIPiRxVtRxLVuzA/Wsgx+zjGemvzOKjfzN6jIO9ViPKSnVSXdj77fIbUntQK9wjf99O0Hd5kO5+ZrxWTWKsgUUUUCjhx+tj/tr/AJhXSUWjdHilaSTpjicx6ZVcFF5j1L45fmbeKucOE/r4f+In+YV2ves71iZdOD1E4omIje/3/wAqdRdQkWqeWEoNfppXFjkXkEhlXIKPB9XKVsf2fwp+4hy1NGYJOvlqJ9VATJ0rIgi08irdA29vUkdx+Ni0VSMEe913+1LzO61iO+/O+2u++2o+ekE1HK6wvw6PN3+tkErYgCQE/SfEBsF6sa2H86bl0MkcyyIpwm4k4mvlcGPUs0bqOwBXIE/2asyirfwY8M6/aOTXtc+/47mZ/WY+kKp4G8Z4ciTS6s9NomISLE6RhISJVJQZqD3tkbHyrfJrmaOOWaWaKRHnWDWR6f6uZSE/WxWO7nttvhtVn0VX+Dxrf+/VpP2jE2m3R3mZ7x57/wBP18THeJnk38Amd9NC0qCORo1LIBbEkbi33fl5Un5o4Y+oh6cZxYulnvZoxezsux36ZZbeeRFx3pq4zotSJ5HhV2RMdSgElupMAsR04BbZTEjd/DlKD3Bptg0HEdPGqRySuC0nUJ6LuozchoswSS5KkhiQFuBjato4h5t7dVpnWi+bkkE+CUJi0hjtEvhWUTBg/i8ZAnbE7WsLhrtl541ym886boIgoyYgM91glhAUFdl+sBK3sfF2uQxLqNdFp9VLIxLjT6h0XCLFJYy3TwC3JyWxIZm7DfvdO8nFMmwzKhW6XUXT5Ns/6/EgKwbHHGwsVyv4rSqUy8kkksJUDsbsRALZFpWOAD3RSZfXLw3yyOQzJyg1tPGHUxxJqVdmUmQ9eaOQdO58LAKw6hJIsNjc2atbJxCT6RCDqCOiencadGIkGoXKVksVkuqY9O1vCW7tZ20b8Q6M3Uv1MosbLFdQZPruifssBHumY72uWuQAw/JClVUSABQp/VC5kWEwgkhh4LHIp+1vkLmsaLkcRY2lDWXp+NDIDH4fKSRgJfCPGBjufBvSeNuJPMFvOkJAUuw0pcWeHxgKtgxQy3HiAIFrbClGkg1irJIep1X0kBKgxlRqQX6uAPhV7FbC+BPfYUCyLlfE6QiQZaRAiEx3DYxPHcjLY2e+x7rUkXtUN4CmuSVA/W6ZklJ6ggIMbSTNlIVOSvbpWVLLZu32sZnQFFFFAUh49rRBpp5j/wBlFI/e32ULf0pdUN+MGv6PCNWRa7qsYv59R1Q/wkn8KiSHJ5NYrJrFSM1lD/I/yrFAoC1Yr2BXmiZhis22otWbbfjRDMT2INr28qnOs+KutkG5XLY5WI3DX3ANiCuxHvcWtUDoqlsdbfihet7V7Jvw74n69GUvqHIBB2t4rC2J9rX/ABNXbyB8SYtf9W/hlvtbtY9gf97yNv5b1y3T7yW5Grh3ABcA39/QZAX28zaqWp0R1V4/Reluuem37uxqK1wyhgCpBB7EG4NbK1iYnmGIrBrNFSIlDzujLkYZFtiXVigaNWZFUkE3NzIO1xZSQWBXLx/pwoAy08wLMqKBi5LvHFKFtGWP2JVuQDupAvtdw4pNoNIYxKkEZZi0f1ajxM6Rs428O8i5NttudgbKepo5Pq76Z81VsLxtkrhVU4+YICgHsRiPSgYoOdHLMTAyxgooJt1FMnQC5qSPvTWIHkL38j6i55UxhujISQ5XxRrmIurmRd7L+pawJ+8vbxEOg1uhXIk6ZNgTkY1yVCFVt/tICFAPa6gDtWOMaLRSBYJjEuQLKgdY2ZRlewBBZfEx9jvsRegRcV5qeGYgQ5RrEszEMofExzObBiALdIfO/l3HiTnlArsIJyqK8lyoQNGiuxZTJYE2Q7C/dd+9nT6boWxbqaVsozic4iWiUNexvugAe/ls3vXrTy6JmtGdKWnzaymImXurmw3fswJ37EGga5+d0jJWSGVSG6Y2yyl6nTCIVvkTbKw8Vt8bC9aX57ROq0sbqF3RcbOQkavKCrEHJAS/YXUD3pxOv4e+T/6u7ESK3hQyMqyFJBa2TLmDfyPelWjn0hijkQQqhjSRbhUxSRLKbG2IKAjy2UjyoEeg5rEkyRNDNGWuMpFKqGsxC+IA3IW9iATfYGzFZIKZdLptC4TpLpSCpWPAR/ZkDXCFfJgG7d8W9DTyq2Fh5UGaKKKAqr/0h9XhwxEtvJOg+WKu1/3AfjVoVSX6S2rsmiiv3aZyP7IRR/mNRIomsisVkVIKzbtWK9qN6hMQFUmtiQE0s08d/KnLT6PbtWVsmnRXGZxpDWp9MalSaGvEnDtr+9rf1qsZFpxmLgXDOvqoIC2PWlSPK17F2Cg29Lmpe/AV1EUbspFwCO17e5AG1Z5E4R1OJ6NdrCZXN+xEd3t73xtVy8xcslHH0WHJHB8K/ce9/vGwU3+Qx9wKx9Ra+otTwvhilZmtvKg+Y+BKoyjsuNxYA2tckd97gUg5T1IhmLkEsisUTphw7AGwbzUX8wCasPnbh40pMUzxdRlLlUYkqBbY3UC+4NhfYj1F6zV8SJMsWPi2O4Hl29qvjta1JrZGWta2i1VwfCLnqSSRdPKbljYXIWwNzZQTc2/p8qu8Vy3ytzJJo5k1JjMtlxQFyl0Jy3IB2uTsRV9cr89afWsI0OMhH2WIBN1zGF/teEEkC5Fj6Xq+KYrMwyy1mdSlVFFFdDnNfF+CrqHidmZekwawtZsZY5QDcftRL28r0w6vkkLHL0JD1H3Qva0UhwtMpCk3TAMF2uRYkC2Mypu5ggd4GWLPO6EYMFYhZFYhS21yoI323oGzWcnwuUKsydNIUjC2xQQJMii1t/BqHFj6L73R8W5RM0iIGC6fppHIAVzIjjljUKvSIG0t7hgPDbE3N0kGh4jEkEcZkIVYsjnCcSBGHQg2JSwcA3O/kbgruMWtji0kETsJTEyyGQqxVogGWRmAIKuw6Z87SKdiDQLdTyXHIJxJLIW1AtI1kH3ZluoC2HhmIt/ujzvff/osn0hZ+rL4ZDKEuMMiJAdrekp9/Cu/cFHofp4k8Sy9Jnjx6jacvGisOp1sGsS12xwy8IF7Huk4snEysvRE2ZaTA56bpWvIYsVazY26YfI3uPssMrguPJURdnMrnJ3ksQmzM0h8Jx2sJCNt7Ab7tljUcpK5gTIiKDTmEEEdR3ChI3YY4+BS5HcEynw2FJ9TwrWOGLtIxD6eSOzRqy21jNKilbDH6OIxZib7i5JascS0etOr6iiYxoJF8DacXjeSAqsIc3D2Rsi9vvYndbA5aTlZUmWbrSMwfqMCIwrv9dvstx+vbYH7q+eV5FUSl0WrMuhkcMxiUHUdNoxk/RkUg3tkM2XYWW+9ttpYvagzRRRQFUl+kNw4M+mlZzsjIE98r5Xv5+lvu1dtUt8cGU6rTLLfpKI2cZqpZMnLhSxADFRiLnuRWeWZiI00xREzypA6TZzexUAgW7gtY7+VriklWZz7yuGm0r8M08hg1mmvGgDFs0Us6+I3LBUBte5OVrmq1dSCQQQRsQe4I8jVq78q21vgClWmQE0lWnHh61F51C2OOTnpIafNHp6QaFKkehhrkmXbWHlNNS+HhSuF7+ZYjb5AXHkP5046Th+Vqleh4Dim48garMSvExvlHOSuWm+nwSx5FImYucQMQY3Aub2NyQLDffta5FyTPirH0BO5sNh6+VRvkxcDKnncN/SnbmGTHTTEEA9NgDcDcj1PnW+OenFNt77uTN7WWK/Jy7zN1NTqjJLfqSSHPb7pJP7hYAegpNzPw8IilQAfMD5f/v5VLeNyh3iYKBl1FFh6rkv8JWvHEdIJIVfv4lJ+RFv6/urkrnmJrMu2+GsxbSN8vyGXTstvFEQoPnZ7kD37EfKl/DJTHPEQ2BVkAf8AZIcEN8gQL+16j/Luo6UsibksCoHqQfcgDa+596cNRHJ94gDv4LH+I7furbJXV5YY7bpC3/8ASuXRccj00zhotSkauBfFZmJUOoP2butiL2s1/IVbFcnc9TP1dLNk5Ywg9QnfJdRMo38jZR29K6J5C5xi4lDku0qBOqnoWF8l9VJuAfY104Z9mHNljn5H/iPU6bGHHqAXUPfEkb4kjcA9st7XvY2tUVHOpWIStHdXiTUKocBxFMWESqNxI/gyexATLbIVM619BdvCvh2XYeEEWNvTatWKP8Q5rWOMyLGZB1WhUIwOUmGSgHsMm8HsSKQJz2jOBHGHDbIcyMsmXAnwYgNG6v3LAOLruDUp1DxQpk+EaKRubKoNwFt73sB7kUl0mv0kjARPA7YKwwKE4AAgi33QGB9g49RQM8XNUnT1EhhT6p441RZDcs1la5wuQHvbFSzAbLfavMPOokMYiiV+qD0j1bXwxyL+AlFOYKmxyFzYbAuq8Z0Tg2l07BvCbMhysA1j6/bU/wDiL+0L+IOOaVm0+OF9UqtEbC7jBnX3FlU99vKgZE59LWA05DFY23kFgsyI0ZuFsT9YMluLW8Je6g+U51kSIPLEhvmy9N7hhH9pfEPDuygNvffYeb9quLQRy4PHYIygykJgjOuwvlkPDYXC2A7kCsvxjRqFGcFrE2yjAVfFdjciwujA/wBk+hoEGk5vymSJo1UmR4nPVBxdBMSygqC8doG8Wxue2xtKAajc82hk1EJzSSWXJI1WQkbpLkTGGxBssqlsb3uPLZm41zPrIZtVHENKUhl0SRXyyI1BKvG1mAMoIUhRaysCb3oJ9RWKKCo+e/jCdHqp9ImmLdOy9USqrXZQ11VonXa/nf5VWfGviPNqZIZGDM8LZK8n0d3HsMdMqWHcZI1juLVo+L2kkj4tqjKuPUbNNwbxkWU7E2+z2O9Q4VExvutEpmPifxCMt9HmMWbF38Mb5ue7kMllYnc4BQfS+5h+pnaR2dzdnYsx2F2Y3J2271qopEaRM7FOfD5LDfsKbKe+T9IJtbpoiLrJNGrD1XMZD/Deq5I4XxzqUmfh0mmk6UwxfGN/wkQOPyvY+6n0p90BG1SL46aYJPpJgPtpJGx/4bKyj+Nqheh1fauW9dS7Mdt12s/lgpkuVrVYE8IdfDa9tvSqX4ZxS1t6uDl+fPTRN6qP3bVfFMTM1Y54mNWV/wAZLhmBBQrcWBt/L2pn4xzLqHg6Dvdb7m3jI74lvTb5m+96tXjXBk1C2PhbyYDf5H1FV1xrknU5hVXO/wB5O343tasMmO1J+HwdGLLS8c94Vpx7UlYomA7Nfc7XRSmNrfs4HvSzl3iHVhZGPiBItbYgm4+VqcviByhNo9EkkmPinsFBuVyjJsfLfAdr9qj/AC9oTGFmLAq4AIAPZrb9u4uPzFUtSOjniWkX3bjshssxSdnW11ckX7bN2I8x7VNZliF8emQf2W/pfeoPr1tLIPR2H8RqZcJlUwREj7tidvunEn91dOeOIlyYJ5mDZzxPc6ZR2TThfLynmO9vMZW/Cnj4NcfOn4lDkfDKei1z5SWC/lIE/Oo1zXxATSpYD6uKND5+IDJgSO9mYr/dpBpQUZHU2BNgQd1YW/Ig2NbY41SGN7e3LtYVmmPkrjo12ig1I7yIMh6Ovhcf4gfwtT5WrI38d0TTRYxti4ZHVvQowbbYgHbzVh6g018I5TWFFDSO5CYlTbplzEsTSWADXZVtbK25tYm9SSigh3D+SRkZNTIZJM1b7MZGKJEqoc4/WIHJQreK1zbIuicsoPo5EswbToqI31d2Co8YzBjxJtITsBuB73faL0DRreXNPMZzIgYzoY3YgZBDH0yqNbJQRfz7k0gXkqDFgWku+BYgRIcozIVa0carcdU+W+K387uHFtHPIGCSBQWW2OSsqkFXJYN4ji2SiwsVG/azHBwzX9PxseqZS4tMSqAjtYkXUb2U3F7XUjsDlByoiSCQTT5B2ka5is8pSROow6fcLIRYWXwrsbbvghX0F73vYXva1/nba9RvhWh1w1KvNKWiC2IulmuvcqFFiG8xbYD3vKKDFqKzRQc0fpA//Nf/AAIv5tVaVYvx7e/FnHpFEP4b/wBarqgxRRRQFPfJY/1/SntjNG1/ZXB/pb8aZKe+VvDNCx+9PAo+XUDMfwxX/FVbdk17r8+PunvoIpAP1WoW59FdHX/MVqk9HrK6I+LmhM3CNYo7qgk/8p1kP7lNcsQ6ojvVL022x31wm2m1u4roHkN76GH2yH8Rrl/g2qylUe9/wFdP8g/9Ri+cn7pGFYY41miPhP8AZrltvH+aQ0UUV2ONHufeXhr9FLDuHAzjt/tEBKg7didj7GuXeH69yDERIzD7CKQgFr3zI9PQ37eVq7DqjuafhRIdbqdYJBFC+ohKpFcyMs8iJM1zYR2zZvvdiLAVS1IsvW8xwpfXIRI2exJJNrdzvt5d6dOH8YVNLJDZuoxODADEK1r3N73tl+Ypy4nygY9RLp+t1WikZAg2Y72Dre4NzYEDe5H4N3FOAnTxZsHByC2NvME3NvlWczS2qy0rFubR2N+mhMk3bIsb29STsDb1JGw9bVt4hpxHK0YUBkOLeZDD7Si/o1xcel70o4FIqyRl7BQbk79r7k23sPb08628f02WqlwLN2Ys2IJbEZkYm1s728yLX3q8TzpTXC1P0dOP/wDWNC5/7+K/4LIP8pt7tV3Vz58IeT9aNdBrOkYYEDZMxt1AyMtkXuQSQfQW2PYV0HWikorrY9YGkkhuWuQEdvqyBJIBZWYAeDptf1+ZrBXXqc1sS/TUqccU8EeT2MlgA3UFluSSO4saldFEIjBqOIsVLx44q97dLxNicdur6229dr2ua1yjiSRqyAO/dkOP2meY2BL2CqpjFt+wsdjUyooIXBruJPuI1FhtmqqCSisBbqnzNifLt3vZRptRxBuoskeIaOQI69MFZMFwJtIfO/tce4AllqKCL8F+mh4hOBhdr2sT2a2TBiSLWPztvUooooCiiig5W+NsuXGdV/u9JR/5KH+tQWrI+PGnWPishF7yxxOwttfHG/fv4fSq4oMUVkUGg36HSmVwgPia+I/aa2y/M9h7kUu5bu+r0ieXXiA+bSKKakYgggkEbgjuD6ipzylCNXxPh0irZ3nUzWFgXhIkZreWQ322vf3qszpMOnuL6QTQTREXEkboR6h1K/1rigGu4q4s5g04j1WojHZJpVH91yP6VZBXylvqUv6GuqOQxbRRg+Rk/wDUb+lcp8ptbVxe5K/4lIrq7kc30UR9QT+ZvWGvvt/Brv7vXxP1FFFbshWnWaZZUKP9lu9vnet1FBzf8WNMV4pOr4XcpJGSMSVKCxBtvZlK/wB2opxrjMtirGPxAhhYNlYABmy2v2NwAbgH2qw/jxBfWxMsyn6nFolZTKhViw2ByUMG7kW8J37Cqtj0wkxUm7KSST2IF2wFzufP8zWPTG9y0i8xGokl0pB8tjsfDe/53/dVufD34cprI4NW+ouC75RdHsY3Phz6na+98b+Xpar9WZdsmVwBYC+6jfYDyFyT8yauP4F8XC9XSlhZTkoP7T4jb8m2pxs50uQCs0UVszFFFFAUUUUBRRRQFFFFAUUUUFb/ABA+FC8U1P0j6U0TYKmPSDjw33+2vrUSf9HxvLXg/PTkf/lNXrRQUHJ+j/N93WRH5xMP5MarznjlGThmoGnlkSRjGsl0vYBmZbHIDfw3/EV1/XMHx21WfGJV/wBnHEn5oH/56gV3Vk/AbTs3E42+6okY+xEZF/4h+dV9pYQ8ioTbI2B8gTsCfa9r+16tP9H2MrrnyBBCuhB7gmx3+WBFVvPH0Wh0RXG/PA/+I67/AO61H/rNXZFcgfEeLHimuH/1Ep/xMW/rV1TVwGXHUwt6SJ/mFdR/CfWdXh0fqhKH5gD/AN65QhazAjyN/wAq6P8AgBrc9HOvms5NvZ1B/oazmPbiVo/DK0aKKK0VFN/H9LLLp5Y4JTDKyEJILeFvLuDYHsSBcAm29qcKKJidTtQvMvJ402kM0iv1ZZnjAN9gpbxuTu7yYF8j3BUD1NbayfEq2xKH0C7DbGwA7jue9dQfEHhv0jQzLa5UBx80Nz+a3H41zXxPS7MO5ANvX5/zrn10202tebzNnl+HDIPGDiwDftHE+5tv5fMWqS/C+LHiUEd8QZRIxYgMSiSAR7epbse9NcGlb6DFIMtiQGINiGNyt+xswYfgfSkOg1kkMqypsysGLD7Vx9oi4sTbte4qN8o062orTo5xIiOu6uoZfkwuP3VurpYiiiigKKKKAooooCiiigKKKKAooooCuTfi1LlxfWm//aAf4Y1X+ldZVyr8ZuEnTcW1H7M1p19xJ9r+MMPwFQIS4q2vhPqX/wCkNJOqgpqhJFKRbwzxxMWJt+2oEnzZvSqjY1ZfwN4mq6yOB/vSdSP2cRuht80Yiq3jhaHS9cl/FqLHi+tH/eA/4kVv611pXLfxy0pTjGoJ7SLE4+XSVP5qauqgK1ev6N8u+uX2gb98o/8AaqKU1c/6OU/+tapf2oUb/C9v+aqz3THZfdFFFWQKKKKDzLGGUqexBB+R2rnXnjg30fUMpHZrH5Hfb2I39u3lXRlcw8+8VZOIauPUBxIJn3vsUO8ZHt08LA1jlruYmF6Tot5Sd5tDrdIQzCG2qjHfHEgSBR/vKxa3a6H1NRhFWQ4gG3dmsMQPVTfzG1t6l3we16jisNjfqpIvfsQhb/lt+NRrm1fo+p1MSL9Us0wBHoJGFvw7fhVZjytEr3+E3G11GkwHeAhO5N1CgBhffcg+2221TiqL+B2sVdSVLWzjZUAGxIs2/vZT2/8A7elaY54Ut3FFFFaKiiiigKKKKAooooCiiigKKKKAqmv0jeDZRabVKN0cwv8A2XBdSfkVYf36uWqj+OnNfSVdGI43zUSSFwTbxEIFAPe6k3PttvVbTqE1jcueakfw4y/6U0ONyfpEXb0zF/wte/tTNLIGNzYVavwP4aia4SNDLsjhJChKBiB4r4+Hw5KNzfLytUTbwt0ug655/SN0eOtgl/2sAX8Y3Yn9zr+VdDVVf6QGmEujhCwvLIspKsiEmMYG9yAdicdvb2FWlRzlEoJAJsCRc2vYetvOugfgvyW+j1Emo60csbwlLrkLEujC19iCAfO4ItaqHV+jJdbMVO17j8x3B9R7VdPwi+I8+o1a6aeOHGRbCRFKvkg8OZJIfw+H17elUtM7j3LQu+iiitFRRRSPi+okjhdoU6kgHhW4AO9rm5GwG9vO1qiZ1GwsqkPjz9DaWMd9TYdQi/hTfEk9ixNxbfbv5X9cy85cYIKIvRJBDFNNKTv5qTnY+4Pp2qt24Bq3bNk1TsTe/wBGntcuXP3LG7Em3bxGs5t1NIro7/CyBouJQSFSyx77DcmW0KgeV/rL/JT6Vn4jcC1ej1MgfF1kZ3Rgp8asxa5v2I7EeR+YvKvh9w2WPVROwmjUMpZTpZBcqCNmZvCu58id7eQqbfGHTRy8PY3CyK6BGYEEBnGY9bFATbzxHmBVI5jfuT2nSuPgRpzJrGLxDGJS+au4xfZApUHAg5E2O91uNrg9CCqU+CywrJjdjNa1zEFuouQFYO+WN2ORxNjaxAFrrrTHO9q3jQooorRQUUUUBRRRQFFFFAUUUUBRRRQFFFFAUUUUBRRRQFFFFAUUUUBRRRQFYoooMmsCiio8jNFFFSCiiigKKKKAooooCiiigKKKKD//2Q=="/>
          <p:cNvSpPr>
            <a:spLocks noChangeAspect="1" noChangeArrowheads="1"/>
          </p:cNvSpPr>
          <p:nvPr/>
        </p:nvSpPr>
        <p:spPr bwMode="auto">
          <a:xfrm>
            <a:off x="460375" y="-1608138"/>
            <a:ext cx="3990975" cy="3990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data:image/jpeg;base64,/9j/4AAQSkZJRgABAQAAAQABAAD/2wCEAAkGBxQSEhQUEhQUFhUVGBgYFxgWFhgaFxcYGBceGR4YFxwYHCggGh0mGxwfITEhJSkrLjEuGCAzODMsNygtLi4BCgoKDg0OGxAQGy0kHyQ0LDIsLCwsMCwsLCwsNCwsLCwsLCwsLCwsLCwsLCwsLC8sLCwsLywsLCwsLCwsLCwsLP/AABEIAOEA4QMBIgACEQEDEQH/xAAcAAABBAMBAAAAAAAAAAAAAAAABAUGBwEDCAL/xABLEAACAQMCBAQCBgcEBggHAAABAgMAERIEIQUGEzEiQVFhB3EUIzJCgZEIM1KhorHBcoKSshYkU2JzwhU0Q2ODk7PRJTVkdMPw8f/EABkBAQADAQEAAAAAAAAAAAAAAAABAgMEBf/EAC8RAQACAgEDAQUGBwAAAAAAAAABAgMRIRIxQQQiUWFxkQUjMoGx4RMUQsHR8PH/2gAMAwEAAhEDEQA/ALxooooCiiigKKKKAry7AAkkADck9gPU16qk/wBIPm90w0ELY5rnPbuVP2Yz7G2R9dveiYhLtV8X+FJJ0/pDNYkF0jdkFvcDxD3UEVJ+XuZtLrlL6SdJQO4BIddyBkjWZb2NrgXrjOnTlvjk2i1CT6dirr6dnXuUceam24/qL1BDs+ikfCNeNRBFMoIWVFcAgggMoNjce9LKlAooooCiiigKKKKAooooCiiigKKKKAooooCiiigKKKKAooooCiiigKKKT63XRwrlLIkaj7zsFG3uxoFFUB8YeU2k4jLKZlBlRGiTe5CRhCCSQBuhNhfY39qm3MPxOjeDUnhzdQwNCsk2PgQTOULorfbxxO58NyvcUzcy8bSWz2y8lYm5Hhxvf1t3rk9Tnmmor3dnpsPVzbspPhHA5J2sFOKmzH5dxUkHKob7A39vlU05e4QY48IghO5u4uCSb72Iv6U+claSM614WjSOTAuVEkj7CwJGdhuT5Dbtva9c1vU2vbVHVXBTHTdlo8Nt0o7LiMEstrY+EbW8rdqU1hRYVmvTjs8qRRRTRzVxoaPTNMcdmjQZtigMkixhnaxxQFrk2OwNSg70Uw8O5jST6WWKqmmlMRsSzXUC5ZQLrdiQAL3AB87U6aLXxyglGuAcTcEEMBfFlYAqbb2IvYg0Cqik0muRXVGYBnuEBP2iASQvqbKTb0BpRkPUUGaK85j1HpSdOIRlFcOuL44m+zZmy2+Z2FAqorzmPUfn60ZjtcUHqivOY9Rv2ozHqPzoPVFJTxCPAvmuILAkG4BV8GG3owxPvWzS6pZEV0YMrqGUjsVYXBHzFBuorAYetZoCiiigKKKKAqsvib8T24fL9H00aPKBd3kvglwCFCqQWaxv3AFx33tZbsACT2AufkK495j4q2qmbUNe8jO+57ZyMwX8FIH4VW0pg4cW5112rkvNqprH7iO0cYtuLIhA29Tc0xcT1jsxLMWZ7lixuSWJJJPud/etETbs37I/ea0Frm53qsRynfCWfDPj66XUskwBg1CGKVW3Wx7Fh5gbg+zGpfzVw9NEFTqKYZSelkwDKNjYk/aAuPH8r2Pepb2sRTlxTi7ThBIScFCr52UelY5MM2vFo/NvhzdETCfST4Mum1EwQ2DHpyWbE+WW1j7elOvLfxD0nC5WidZJ1azNIkpk6R/YVJDje27FGG5C2ONU7rdUZGya+wVRc3NlFhc+ZsKT1OP0/TO5n/qcvqZvHTp2hwDmDT62Pq6WVZU87d1PoyndT7EU51x/8PeISQ8R0fTkdA2ogVwrFQymVQVa3cEEix9a6/FdDlZpNxDQRToY5o0kjNro6hlNjcXB2NjvSmipDVreCRmOZYVjieZg7MIx4nBBycKQWO3rembV8ntLIZXljLu2TkQ/Yx6duheQmMkRAMSWyv5AAVLqDQRjQcpJEY8ClotQkwXpgAY6QaYqADsSbyXHmex70kj5HALHqjxOMvA15Ii7tJHJlIQcw9iwA3W+/YJYn4hF1GHWk+tlXF0XZL6hldLDsLRAWB2bsxsK26fiesig1E+pyDRrG4RlGLJHNIGVPsjqSRKo8vE6HEfZoFnL/Jo00qSM6yFFYC6HIk4DqsWdh1LKQWUC+XtSPScg4MrdVHKtGwLxMT4HiYg/W42tHZdrrkO9t9sev4grr1EZgCnVCxDBUJiuYmBu7eKUEdwEBsLDPbNxDXCKFjHJ1Dp1ZkSNGynxu8b5OBGB5eIXNxc2sQ1a/krqSTP1IbSsWweDNSWWRbveS7EdQ2sQo323rXN8P4ykiiQK73+tEY6oJmlkJyvckrLgT5gH1tXrh02vlOMwdYzipIXFmV2mDPlijKyoIiCFWxO472NU+t6EKAzEnqZsEHULidcVYi2CGPM5AfdXfyYNU3w/yR16kYzR1JELEpmJR9UWlJRT1fGv3rHtkbLtJyYsWpE6MoVXLBAhGF2kbGPFwqgmQ3upvv67eI9ZrjppWIYSjpWvGAQxI6qKqhrovZXxc7nZ7b6tPreISMgKvEHB6l40PR+zhg1yHZhll9oKQBt94PK8h2kZ+qgBeRxjGylc3kbEYyhSLSb3U3IJ2uMc6rlEt0IgwCR6URO9haV41whyS9yq5ysQSB41Fz3GhdZxU4qy2yEZyCAWZ40Mi2AIUIWfElhuNy9rNrjPEUhBTquzCRh1E8SMo8FwCCcixOJ28ItagdeHcptFNHIJY8VfNkWHEZW1ACx+M4L/AKwdrHde/i2lVQmHjmpTVxwStf6yQFAiFnhC6hlkaxyVj04wLCxudt/DNVNBmiiigKKKKBp5tWQ6LVLCCZWhkWML3LshVbf3iK5U1XAZF0sUyrK2XW6i9I/UiEr4iRfYqb3IW1j866U+JvMqcP0iSsCxaeABR3YLIJHA9Pq0bf1IrnzhfMWmhGkW+oZdOdVkekgLfSECCw6p7W33qNBw+E/L6z62BNVAzQyiQ2dWCNaMstjsD67Gp7w/knRS9GeXQDSySwaotpHd2sYioWUBiCthbaw/WD5mHcF59i0/EF1UgnwKqXgRY8VYacxgqcxnbI43AxViPmxcl88Ppdb9J1Zm1KtG8L5SFpOm1j4S58iO1x3PakJlNPh7yrpJ9Lwp5oEdptTqUlJvd1SCdlBsfIqp/uinLUclcPaXh0mq0o0BmnljfTmY4yqqOUa5IK3cINrX6gHcg0x6D4jaHSPoItLBqvo2kkmlcymMzM0sUkYChWxsDJ6jYfm3tz9opjo5dbpW1E0AeGXNUZZtOb4Ndmv1U2Pbe77i4IlCW6TlTTPxHTRarhQ0zFdRkEbPSzKqkoUZWvmNjaynxbjtZg+HXLWln0eieaFHeTiTQuTe7RjSyPgbHtkAfwr3o/inpdJ9Ch0kOqfT6eR3c6l062Lo6YR4kqFUPcDa+IG3etGj+IPD9J9Dh0cGq+jwaptVIZTGZSxieMKgDWIs/mR9kdySaB00J0EGk4hqf+jomk4dqemp6jgvlqMVbt4cQRtv9mr1mlCC7drqPxZgoH4kgVzHwzm+Botdpikl9drYpUJC4qg1CuRJ4rg2Ftr1eZKMYm64I65hti/1sy6hZfH4dmQQuoP2fG242qNxC0UtbtCVo1wDYi4vY9x7GvVNsnHdOBOTILab9d4WOG1/Ib7el6Q/6a6Ho9brjp5iO4SQkOQSAVC5C4B3IttUTeseWlfT5rdqTP5T57HDj2seGB5I1DuMQqs2IZmYKAWtt370wxc7oeqek7LGwW4K3TJYwFlDMCr9Z2jIUGxjN7U5ScxaOSJnMqtGqLMxKsVwLEBu3iOakWG4K2IBrSs2gkbq4xFl1BiyMJzXUMVUg3S4JxS7dvCN9qdVfeicGWO9Z+ktcvNyJgGgmMjQxzMsahsBKGxUm9iSyMu221zYb1rm52gGeMc0ioGOaIChxztY5eZjNibDdd96xpOM8NdFlTDHThVRvo7goGOCrFeME77ALesSazhipE5SK1nijA0xLqsYIdMAmSKoZrggABz+1u66+9b+WzROuifpPz/Qq1PNKRwiUwykAzhlAjLJ9HLCQnx2NsDbEknajQc1xyzdEQzq+bRsSilY3UMcXZGI3CXuNvEovc2DnHooJYwQsbxyBmHhUqwluWPaxzyJPrc3rzLwjTZ5tFFmchkUXI5ZFhe1zcM1/wC03qaswmNG7jHHm08jK6DARtOZBc2ghW8u3cuGKgDz6oP3WrdpuY0Z2jMUiSI0asrYHFpSwUXViDsuWx7MPO4C9+i7XJjYhShJxJCuAzKfZgoJHmFB8qTR8L0iGMLHArIC0dkQMoJuWTa43uSR6mgQNzcmZQQTE74W6VpApkDFbybW6LHxWJ2t321NzkiaX6TJE4TOdQFKFunC7jqWLAm6pfEXIJt23rzHw3hwmlDNDI8+LssnTYFfrHBHh8Q3kOTXNiRe1hTtqOG6R0CvHp2R2ZlDKhV2k+0wB2Ytff1v70CLivMwil6awu4WTpuwwHjMPVEaXYEsQU3Nlsx3uLUml56hVGdoZwF3N1QXQByWS7+O2BuFud1NrGnPWpowTNJ9HLKu8jBCwUHHv3sCbfjasS8K0LBsotMQznK6R+KQ3JDXG7eIkj3PrQJ9JzQkkyxdGVSSAHIjxs5lCnZybM0Di1riwuBepEKYlbROIrdI/SFHSIUDqLjI4CMB5K0jAX2yb1p8RbAAeVBmiiigKKKKDnr9ILjJk1sen+5p0uf+JLZjf+4Ft829aqgoCQPUgVIPiRxVtRxLVuzA/Wsgx+zjGemvzOKjfzN6jIO9ViPKSnVSXdj77fIbUntQK9wjf99O0Hd5kO5+ZrxWTWKsgUUUUCjhx+tj/tr/AJhXSUWjdHilaSTpjicx6ZVcFF5j1L45fmbeKucOE/r4f+In+YV2ves71iZdOD1E4omIje/3/wAqdRdQkWqeWEoNfppXFjkXkEhlXIKPB9XKVsf2fwp+4hy1NGYJOvlqJ9VATJ0rIgi08irdA29vUkdx+Ni0VSMEe913+1LzO61iO+/O+2u++2o+ekE1HK6wvw6PN3+tkErYgCQE/SfEBsF6sa2H86bl0MkcyyIpwm4k4mvlcGPUs0bqOwBXIE/2asyirfwY8M6/aOTXtc+/47mZ/WY+kKp4G8Z4ciTS6s9NomISLE6RhISJVJQZqD3tkbHyrfJrmaOOWaWaKRHnWDWR6f6uZSE/WxWO7nttvhtVn0VX+Dxrf+/VpP2jE2m3R3mZ7x57/wBP18THeJnk38Amd9NC0qCORo1LIBbEkbi33fl5Un5o4Y+oh6cZxYulnvZoxezsux36ZZbeeRFx3pq4zotSJ5HhV2RMdSgElupMAsR04BbZTEjd/DlKD3Bptg0HEdPGqRySuC0nUJ6LuozchoswSS5KkhiQFuBjato4h5t7dVpnWi+bkkE+CUJi0hjtEvhWUTBg/i8ZAnbE7WsLhrtl541ym886boIgoyYgM91glhAUFdl+sBK3sfF2uQxLqNdFp9VLIxLjT6h0XCLFJYy3TwC3JyWxIZm7DfvdO8nFMmwzKhW6XUXT5Ns/6/EgKwbHHGwsVyv4rSqUy8kkksJUDsbsRALZFpWOAD3RSZfXLw3yyOQzJyg1tPGHUxxJqVdmUmQ9eaOQdO58LAKw6hJIsNjc2atbJxCT6RCDqCOiencadGIkGoXKVksVkuqY9O1vCW7tZ20b8Q6M3Uv1MosbLFdQZPruifssBHumY72uWuQAw/JClVUSABQp/VC5kWEwgkhh4LHIp+1vkLmsaLkcRY2lDWXp+NDIDH4fKSRgJfCPGBjufBvSeNuJPMFvOkJAUuw0pcWeHxgKtgxQy3HiAIFrbClGkg1irJIep1X0kBKgxlRqQX6uAPhV7FbC+BPfYUCyLlfE6QiQZaRAiEx3DYxPHcjLY2e+x7rUkXtUN4CmuSVA/W6ZklJ6ggIMbSTNlIVOSvbpWVLLZu32sZnQFFFFAUh49rRBpp5j/wBlFI/e32ULf0pdUN+MGv6PCNWRa7qsYv59R1Q/wkn8KiSHJ5NYrJrFSM1lD/I/yrFAoC1Yr2BXmiZhis22otWbbfjRDMT2INr28qnOs+KutkG5XLY5WI3DX3ANiCuxHvcWtUDoqlsdbfihet7V7Jvw74n69GUvqHIBB2t4rC2J9rX/ABNXbyB8SYtf9W/hlvtbtY9gf97yNv5b1y3T7yW5Grh3ABcA39/QZAX28zaqWp0R1V4/Reluuem37uxqK1wyhgCpBB7EG4NbK1iYnmGIrBrNFSIlDzujLkYZFtiXVigaNWZFUkE3NzIO1xZSQWBXLx/pwoAy08wLMqKBi5LvHFKFtGWP2JVuQDupAvtdw4pNoNIYxKkEZZi0f1ajxM6Rs428O8i5NttudgbKepo5Pq76Z81VsLxtkrhVU4+YICgHsRiPSgYoOdHLMTAyxgooJt1FMnQC5qSPvTWIHkL38j6i55UxhujISQ5XxRrmIurmRd7L+pawJ+8vbxEOg1uhXIk6ZNgTkY1yVCFVt/tICFAPa6gDtWOMaLRSBYJjEuQLKgdY2ZRlewBBZfEx9jvsRegRcV5qeGYgQ5RrEszEMofExzObBiALdIfO/l3HiTnlArsIJyqK8lyoQNGiuxZTJYE2Q7C/dd+9nT6boWxbqaVsozic4iWiUNexvugAe/ls3vXrTy6JmtGdKWnzaymImXurmw3fswJ37EGga5+d0jJWSGVSG6Y2yyl6nTCIVvkTbKw8Vt8bC9aX57ROq0sbqF3RcbOQkavKCrEHJAS/YXUD3pxOv4e+T/6u7ESK3hQyMqyFJBa2TLmDfyPelWjn0hijkQQqhjSRbhUxSRLKbG2IKAjy2UjyoEeg5rEkyRNDNGWuMpFKqGsxC+IA3IW9iATfYGzFZIKZdLptC4TpLpSCpWPAR/ZkDXCFfJgG7d8W9DTyq2Fh5UGaKKKAqr/0h9XhwxEtvJOg+WKu1/3AfjVoVSX6S2rsmiiv3aZyP7IRR/mNRIomsisVkVIKzbtWK9qN6hMQFUmtiQE0s08d/KnLT6PbtWVsmnRXGZxpDWp9MalSaGvEnDtr+9rf1qsZFpxmLgXDOvqoIC2PWlSPK17F2Cg29Lmpe/AV1EUbspFwCO17e5AG1Z5E4R1OJ6NdrCZXN+xEd3t73xtVy8xcslHH0WHJHB8K/ce9/vGwU3+Qx9wKx9Ra+otTwvhilZmtvKg+Y+BKoyjsuNxYA2tckd97gUg5T1IhmLkEsisUTphw7AGwbzUX8wCasPnbh40pMUzxdRlLlUYkqBbY3UC+4NhfYj1F6zV8SJMsWPi2O4Hl29qvjta1JrZGWta2i1VwfCLnqSSRdPKbljYXIWwNzZQTc2/p8qu8Vy3ytzJJo5k1JjMtlxQFyl0Jy3IB2uTsRV9cr89afWsI0OMhH2WIBN1zGF/teEEkC5Fj6Xq+KYrMwyy1mdSlVFFFdDnNfF+CrqHidmZekwawtZsZY5QDcftRL28r0w6vkkLHL0JD1H3Qva0UhwtMpCk3TAMF2uRYkC2Mypu5ggd4GWLPO6EYMFYhZFYhS21yoI323oGzWcnwuUKsydNIUjC2xQQJMii1t/BqHFj6L73R8W5RM0iIGC6fppHIAVzIjjljUKvSIG0t7hgPDbE3N0kGh4jEkEcZkIVYsjnCcSBGHQg2JSwcA3O/kbgruMWtji0kETsJTEyyGQqxVogGWRmAIKuw6Z87SKdiDQLdTyXHIJxJLIW1AtI1kH3ZluoC2HhmIt/ujzvff/osn0hZ+rL4ZDKEuMMiJAdrekp9/Cu/cFHofp4k8Sy9Jnjx6jacvGisOp1sGsS12xwy8IF7Huk4snEysvRE2ZaTA56bpWvIYsVazY26YfI3uPssMrguPJURdnMrnJ3ksQmzM0h8Jx2sJCNt7Ab7tljUcpK5gTIiKDTmEEEdR3ChI3YY4+BS5HcEynw2FJ9TwrWOGLtIxD6eSOzRqy21jNKilbDH6OIxZib7i5JascS0etOr6iiYxoJF8DacXjeSAqsIc3D2Rsi9vvYndbA5aTlZUmWbrSMwfqMCIwrv9dvstx+vbYH7q+eV5FUSl0WrMuhkcMxiUHUdNoxk/RkUg3tkM2XYWW+9ttpYvagzRRRQFUl+kNw4M+mlZzsjIE98r5Xv5+lvu1dtUt8cGU6rTLLfpKI2cZqpZMnLhSxADFRiLnuRWeWZiI00xREzypA6TZzexUAgW7gtY7+VriklWZz7yuGm0r8M08hg1mmvGgDFs0Us6+I3LBUBte5OVrmq1dSCQQQRsQe4I8jVq78q21vgClWmQE0lWnHh61F51C2OOTnpIafNHp6QaFKkehhrkmXbWHlNNS+HhSuF7+ZYjb5AXHkP5046Th+Vqleh4Dim48garMSvExvlHOSuWm+nwSx5FImYucQMQY3Aub2NyQLDffta5FyTPirH0BO5sNh6+VRvkxcDKnncN/SnbmGTHTTEEA9NgDcDcj1PnW+OenFNt77uTN7WWK/Jy7zN1NTqjJLfqSSHPb7pJP7hYAegpNzPw8IilQAfMD5f/v5VLeNyh3iYKBl1FFh6rkv8JWvHEdIJIVfv4lJ+RFv6/urkrnmJrMu2+GsxbSN8vyGXTstvFEQoPnZ7kD37EfKl/DJTHPEQ2BVkAf8AZIcEN8gQL+16j/Luo6UsibksCoHqQfcgDa+596cNRHJ94gDv4LH+I7furbJXV5YY7bpC3/8ASuXRccj00zhotSkauBfFZmJUOoP2butiL2s1/IVbFcnc9TP1dLNk5Ywg9QnfJdRMo38jZR29K6J5C5xi4lDku0qBOqnoWF8l9VJuAfY104Z9mHNljn5H/iPU6bGHHqAXUPfEkb4kjcA9st7XvY2tUVHOpWIStHdXiTUKocBxFMWESqNxI/gyexATLbIVM619BdvCvh2XYeEEWNvTatWKP8Q5rWOMyLGZB1WhUIwOUmGSgHsMm8HsSKQJz2jOBHGHDbIcyMsmXAnwYgNG6v3LAOLruDUp1DxQpk+EaKRubKoNwFt73sB7kUl0mv0kjARPA7YKwwKE4AAgi33QGB9g49RQM8XNUnT1EhhT6p441RZDcs1la5wuQHvbFSzAbLfavMPOokMYiiV+qD0j1bXwxyL+AlFOYKmxyFzYbAuq8Z0Tg2l07BvCbMhysA1j6/bU/wDiL+0L+IOOaVm0+OF9UqtEbC7jBnX3FlU99vKgZE59LWA05DFY23kFgsyI0ZuFsT9YMluLW8Je6g+U51kSIPLEhvmy9N7hhH9pfEPDuygNvffYeb9quLQRy4PHYIygykJgjOuwvlkPDYXC2A7kCsvxjRqFGcFrE2yjAVfFdjciwujA/wBk+hoEGk5vymSJo1UmR4nPVBxdBMSygqC8doG8Wxue2xtKAajc82hk1EJzSSWXJI1WQkbpLkTGGxBssqlsb3uPLZm41zPrIZtVHENKUhl0SRXyyI1BKvG1mAMoIUhRaysCb3oJ9RWKKCo+e/jCdHqp9ImmLdOy9USqrXZQ11VonXa/nf5VWfGviPNqZIZGDM8LZK8n0d3HsMdMqWHcZI1juLVo+L2kkj4tqjKuPUbNNwbxkWU7E2+z2O9Q4VExvutEpmPifxCMt9HmMWbF38Mb5ue7kMllYnc4BQfS+5h+pnaR2dzdnYsx2F2Y3J2271qopEaRM7FOfD5LDfsKbKe+T9IJtbpoiLrJNGrD1XMZD/Deq5I4XxzqUmfh0mmk6UwxfGN/wkQOPyvY+6n0p90BG1SL46aYJPpJgPtpJGx/4bKyj+Nqheh1fauW9dS7Mdt12s/lgpkuVrVYE8IdfDa9tvSqX4ZxS1t6uDl+fPTRN6qP3bVfFMTM1Y54mNWV/wAZLhmBBQrcWBt/L2pn4xzLqHg6Dvdb7m3jI74lvTb5m+96tXjXBk1C2PhbyYDf5H1FV1xrknU5hVXO/wB5O343tasMmO1J+HwdGLLS8c94Vpx7UlYomA7Nfc7XRSmNrfs4HvSzl3iHVhZGPiBItbYgm4+VqcviByhNo9EkkmPinsFBuVyjJsfLfAdr9qj/AC9oTGFmLAq4AIAPZrb9u4uPzFUtSOjniWkX3bjshssxSdnW11ckX7bN2I8x7VNZliF8emQf2W/pfeoPr1tLIPR2H8RqZcJlUwREj7tidvunEn91dOeOIlyYJ5mDZzxPc6ZR2TThfLynmO9vMZW/Cnj4NcfOn4lDkfDKei1z5SWC/lIE/Oo1zXxATSpYD6uKND5+IDJgSO9mYr/dpBpQUZHU2BNgQd1YW/Ig2NbY41SGN7e3LtYVmmPkrjo12ig1I7yIMh6Ovhcf4gfwtT5WrI38d0TTRYxti4ZHVvQowbbYgHbzVh6g018I5TWFFDSO5CYlTbplzEsTSWADXZVtbK25tYm9SSigh3D+SRkZNTIZJM1b7MZGKJEqoc4/WIHJQreK1zbIuicsoPo5EswbToqI31d2Co8YzBjxJtITsBuB73faL0DRreXNPMZzIgYzoY3YgZBDH0yqNbJQRfz7k0gXkqDFgWku+BYgRIcozIVa0carcdU+W+K387uHFtHPIGCSBQWW2OSsqkFXJYN4ji2SiwsVG/azHBwzX9PxseqZS4tMSqAjtYkXUb2U3F7XUjsDlByoiSCQTT5B2ka5is8pSROow6fcLIRYWXwrsbbvghX0F73vYXva1/nba9RvhWh1w1KvNKWiC2IulmuvcqFFiG8xbYD3vKKDFqKzRQc0fpA//Nf/AAIv5tVaVYvx7e/FnHpFEP4b/wBarqgxRRRQFPfJY/1/SntjNG1/ZXB/pb8aZKe+VvDNCx+9PAo+XUDMfwxX/FVbdk17r8+PunvoIpAP1WoW59FdHX/MVqk9HrK6I+LmhM3CNYo7qgk/8p1kP7lNcsQ6ojvVL022x31wm2m1u4roHkN76GH2yH8Rrl/g2qylUe9/wFdP8g/9Ri+cn7pGFYY41miPhP8AZrltvH+aQ0UUV2ONHufeXhr9FLDuHAzjt/tEBKg7didj7GuXeH69yDERIzD7CKQgFr3zI9PQ37eVq7DqjuafhRIdbqdYJBFC+ohKpFcyMs8iJM1zYR2zZvvdiLAVS1IsvW8xwpfXIRI2exJJNrdzvt5d6dOH8YVNLJDZuoxODADEK1r3N73tl+Ypy4nygY9RLp+t1WikZAg2Y72Dre4NzYEDe5H4N3FOAnTxZsHByC2NvME3NvlWczS2qy0rFubR2N+mhMk3bIsb29STsDb1JGw9bVt4hpxHK0YUBkOLeZDD7Si/o1xcel70o4FIqyRl7BQbk79r7k23sPb08628f02WqlwLN2Ys2IJbEZkYm1s728yLX3q8TzpTXC1P0dOP/wDWNC5/7+K/4LIP8pt7tV3Vz58IeT9aNdBrOkYYEDZMxt1AyMtkXuQSQfQW2PYV0HWikorrY9YGkkhuWuQEdvqyBJIBZWYAeDptf1+ZrBXXqc1sS/TUqccU8EeT2MlgA3UFluSSO4saldFEIjBqOIsVLx44q97dLxNicdur6229dr2ua1yjiSRqyAO/dkOP2meY2BL2CqpjFt+wsdjUyooIXBruJPuI1FhtmqqCSisBbqnzNifLt3vZRptRxBuoskeIaOQI69MFZMFwJtIfO/tce4AllqKCL8F+mh4hOBhdr2sT2a2TBiSLWPztvUooooCiiig5W+NsuXGdV/u9JR/5KH+tQWrI+PGnWPishF7yxxOwttfHG/fv4fSq4oMUVkUGg36HSmVwgPia+I/aa2y/M9h7kUu5bu+r0ieXXiA+bSKKakYgggkEbgjuD6ipzylCNXxPh0irZ3nUzWFgXhIkZreWQ322vf3qszpMOnuL6QTQTREXEkboR6h1K/1rigGu4q4s5g04j1WojHZJpVH91yP6VZBXylvqUv6GuqOQxbRRg+Rk/wDUb+lcp8ptbVxe5K/4lIrq7kc30UR9QT+ZvWGvvt/Brv7vXxP1FFFbshWnWaZZUKP9lu9vnet1FBzf8WNMV4pOr4XcpJGSMSVKCxBtvZlK/wB2opxrjMtirGPxAhhYNlYABmy2v2NwAbgH2qw/jxBfWxMsyn6nFolZTKhViw2ByUMG7kW8J37Cqtj0wkxUm7KSST2IF2wFzufP8zWPTG9y0i8xGokl0pB8tjsfDe/53/dVufD34cprI4NW+ouC75RdHsY3Phz6na+98b+Xpar9WZdsmVwBYC+6jfYDyFyT8yauP4F8XC9XSlhZTkoP7T4jb8m2pxs50uQCs0UVszFFFFAUUUUBRRRQFFFFAUUUUFb/ABA+FC8U1P0j6U0TYKmPSDjw33+2vrUSf9HxvLXg/PTkf/lNXrRQUHJ+j/N93WRH5xMP5MarznjlGThmoGnlkSRjGsl0vYBmZbHIDfw3/EV1/XMHx21WfGJV/wBnHEn5oH/56gV3Vk/AbTs3E42+6okY+xEZF/4h+dV9pYQ8ioTbI2B8gTsCfa9r+16tP9H2MrrnyBBCuhB7gmx3+WBFVvPH0Wh0RXG/PA/+I67/AO61H/rNXZFcgfEeLHimuH/1Ep/xMW/rV1TVwGXHUwt6SJ/mFdR/CfWdXh0fqhKH5gD/AN65QhazAjyN/wAq6P8AgBrc9HOvms5NvZ1B/oazmPbiVo/DK0aKKK0VFN/H9LLLp5Y4JTDKyEJILeFvLuDYHsSBcAm29qcKKJidTtQvMvJ402kM0iv1ZZnjAN9gpbxuTu7yYF8j3BUD1NbayfEq2xKH0C7DbGwA7jue9dQfEHhv0jQzLa5UBx80Nz+a3H41zXxPS7MO5ANvX5/zrn10202tebzNnl+HDIPGDiwDftHE+5tv5fMWqS/C+LHiUEd8QZRIxYgMSiSAR7epbse9NcGlb6DFIMtiQGINiGNyt+xswYfgfSkOg1kkMqypsysGLD7Vx9oi4sTbte4qN8o062orTo5xIiOu6uoZfkwuP3VurpYiiiigKKKKAooooCiiigKKKKAooooCuTfi1LlxfWm//aAf4Y1X+ldZVyr8ZuEnTcW1H7M1p19xJ9r+MMPwFQIS4q2vhPqX/wCkNJOqgpqhJFKRbwzxxMWJt+2oEnzZvSqjY1ZfwN4mq6yOB/vSdSP2cRuht80Yiq3jhaHS9cl/FqLHi+tH/eA/4kVv611pXLfxy0pTjGoJ7SLE4+XSVP5qauqgK1ev6N8u+uX2gb98o/8AaqKU1c/6OU/+tapf2oUb/C9v+aqz3THZfdFFFWQKKKKDzLGGUqexBB+R2rnXnjg30fUMpHZrH5Hfb2I39u3lXRlcw8+8VZOIauPUBxIJn3vsUO8ZHt08LA1jlruYmF6Tot5Sd5tDrdIQzCG2qjHfHEgSBR/vKxa3a6H1NRhFWQ4gG3dmsMQPVTfzG1t6l3we16jisNjfqpIvfsQhb/lt+NRrm1fo+p1MSL9Us0wBHoJGFvw7fhVZjytEr3+E3G11GkwHeAhO5N1CgBhffcg+2221TiqL+B2sVdSVLWzjZUAGxIs2/vZT2/8A7elaY54Ut3FFFFaKiiiigKKKKAooooCiiigKKKKAqmv0jeDZRabVKN0cwv8A2XBdSfkVYf36uWqj+OnNfSVdGI43zUSSFwTbxEIFAPe6k3PttvVbTqE1jcueakfw4y/6U0ONyfpEXb0zF/wte/tTNLIGNzYVavwP4aia4SNDLsjhJChKBiB4r4+Hw5KNzfLytUTbwt0ug655/SN0eOtgl/2sAX8Y3Yn9zr+VdDVVf6QGmEujhCwvLIspKsiEmMYG9yAdicdvb2FWlRzlEoJAJsCRc2vYetvOugfgvyW+j1Emo60csbwlLrkLEujC19iCAfO4ItaqHV+jJdbMVO17j8x3B9R7VdPwi+I8+o1a6aeOHGRbCRFKvkg8OZJIfw+H17elUtM7j3LQu+iiitFRRRSPi+okjhdoU6kgHhW4AO9rm5GwG9vO1qiZ1GwsqkPjz9DaWMd9TYdQi/hTfEk9ixNxbfbv5X9cy85cYIKIvRJBDFNNKTv5qTnY+4Pp2qt24Bq3bNk1TsTe/wBGntcuXP3LG7Em3bxGs5t1NIro7/CyBouJQSFSyx77DcmW0KgeV/rL/JT6Vn4jcC1ej1MgfF1kZ3Rgp8asxa5v2I7EeR+YvKvh9w2WPVROwmjUMpZTpZBcqCNmZvCu58id7eQqbfGHTRy8PY3CyK6BGYEEBnGY9bFATbzxHmBVI5jfuT2nSuPgRpzJrGLxDGJS+au4xfZApUHAg5E2O91uNrg9CCqU+CywrJjdjNa1zEFuouQFYO+WN2ORxNjaxAFrrrTHO9q3jQooorRQUUUUBRRRQFFFFAUUUUBRRRQFFFFAUUUUBRRRQFFFFAUUUUBRRRQFYoooMmsCiio8jNFFFSCiiigKKKKAooooCiiigKKKKD//2Q=="/>
          <p:cNvSpPr>
            <a:spLocks noChangeAspect="1" noChangeArrowheads="1"/>
          </p:cNvSpPr>
          <p:nvPr/>
        </p:nvSpPr>
        <p:spPr bwMode="auto">
          <a:xfrm>
            <a:off x="612775" y="-1455738"/>
            <a:ext cx="3990975" cy="3990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2" name="Picture 14" descr="http://thedailyquotes.com/wp-content/uploads/2012/10/will-smith-pursuit-of-happiness-movie-quotes-sayings-pic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3543" y="2257734"/>
            <a:ext cx="2875497" cy="3413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6310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18007</TotalTime>
  <Words>375</Words>
  <Application>Microsoft Office PowerPoint</Application>
  <PresentationFormat>On-screen Show (4:3)</PresentationFormat>
  <Paragraphs>76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Clarity</vt:lpstr>
      <vt:lpstr>South Asia</vt:lpstr>
      <vt:lpstr>Where is this region?</vt:lpstr>
      <vt:lpstr>South Asia</vt:lpstr>
      <vt:lpstr>Why should we care? </vt:lpstr>
      <vt:lpstr>Social Classes</vt:lpstr>
      <vt:lpstr>Natural Disasters</vt:lpstr>
      <vt:lpstr>PowerPoint Presentation</vt:lpstr>
      <vt:lpstr>Cash Crops - Video</vt:lpstr>
      <vt:lpstr>PowerPoint Presentation</vt:lpstr>
      <vt:lpstr>Vocabulary</vt:lpstr>
      <vt:lpstr>Cash Crop</vt:lpstr>
      <vt:lpstr>Cash Crop</vt:lpstr>
      <vt:lpstr>Scarcity</vt:lpstr>
      <vt:lpstr>Scarcity</vt:lpstr>
      <vt:lpstr>Sustainability</vt:lpstr>
      <vt:lpstr>Sustainability </vt:lpstr>
      <vt:lpstr>Monsoons </vt:lpstr>
      <vt:lpstr>Monsoons</vt:lpstr>
      <vt:lpstr>Typhoons</vt:lpstr>
      <vt:lpstr>Typhoons</vt:lpstr>
      <vt:lpstr>Standard of Living</vt:lpstr>
      <vt:lpstr>Standard of Living</vt:lpstr>
      <vt:lpstr>Caste System</vt:lpstr>
      <vt:lpstr>Caste System</vt:lpstr>
      <vt:lpstr>Opium</vt:lpstr>
      <vt:lpstr>Opium</vt:lpstr>
      <vt:lpstr>Upper Class</vt:lpstr>
      <vt:lpstr>Upper Class</vt:lpstr>
      <vt:lpstr>Middle Class</vt:lpstr>
      <vt:lpstr>Middle Class</vt:lpstr>
      <vt:lpstr>Lower Class</vt:lpstr>
      <vt:lpstr>Lower Class</vt:lpstr>
    </vt:vector>
  </TitlesOfParts>
  <Company>DMPS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Patterson, Andrew</dc:creator>
  <cp:lastModifiedBy>Patterson, Andrew</cp:lastModifiedBy>
  <cp:revision>65</cp:revision>
  <cp:lastPrinted>2014-01-07T17:31:48Z</cp:lastPrinted>
  <dcterms:created xsi:type="dcterms:W3CDTF">2013-08-28T19:11:54Z</dcterms:created>
  <dcterms:modified xsi:type="dcterms:W3CDTF">2014-01-16T21:04:52Z</dcterms:modified>
</cp:coreProperties>
</file>