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handoutMasterIdLst>
    <p:handoutMasterId r:id="rId57"/>
  </p:handoutMasterIdLst>
  <p:sldIdLst>
    <p:sldId id="314" r:id="rId2"/>
    <p:sldId id="256" r:id="rId3"/>
    <p:sldId id="257" r:id="rId4"/>
    <p:sldId id="258" r:id="rId5"/>
    <p:sldId id="315" r:id="rId6"/>
    <p:sldId id="322" r:id="rId7"/>
    <p:sldId id="319" r:id="rId8"/>
    <p:sldId id="305" r:id="rId9"/>
    <p:sldId id="321" r:id="rId10"/>
    <p:sldId id="323" r:id="rId11"/>
    <p:sldId id="324" r:id="rId12"/>
    <p:sldId id="317" r:id="rId13"/>
    <p:sldId id="318" r:id="rId14"/>
    <p:sldId id="325" r:id="rId15"/>
    <p:sldId id="326" r:id="rId16"/>
    <p:sldId id="264" r:id="rId17"/>
    <p:sldId id="265" r:id="rId18"/>
    <p:sldId id="274" r:id="rId19"/>
    <p:sldId id="275" r:id="rId20"/>
    <p:sldId id="313" r:id="rId21"/>
    <p:sldId id="310" r:id="rId22"/>
    <p:sldId id="293" r:id="rId23"/>
    <p:sldId id="294" r:id="rId24"/>
    <p:sldId id="312" r:id="rId25"/>
    <p:sldId id="309" r:id="rId26"/>
    <p:sldId id="301" r:id="rId27"/>
    <p:sldId id="297" r:id="rId28"/>
    <p:sldId id="302" r:id="rId29"/>
    <p:sldId id="300" r:id="rId30"/>
    <p:sldId id="295" r:id="rId31"/>
    <p:sldId id="296" r:id="rId32"/>
    <p:sldId id="278" r:id="rId33"/>
    <p:sldId id="279" r:id="rId34"/>
    <p:sldId id="280" r:id="rId35"/>
    <p:sldId id="281" r:id="rId36"/>
    <p:sldId id="289" r:id="rId37"/>
    <p:sldId id="290" r:id="rId38"/>
    <p:sldId id="311" r:id="rId39"/>
    <p:sldId id="308" r:id="rId40"/>
    <p:sldId id="291" r:id="rId41"/>
    <p:sldId id="292" r:id="rId42"/>
    <p:sldId id="277" r:id="rId43"/>
    <p:sldId id="283" r:id="rId44"/>
    <p:sldId id="287" r:id="rId45"/>
    <p:sldId id="288" r:id="rId46"/>
    <p:sldId id="276" r:id="rId47"/>
    <p:sldId id="282" r:id="rId48"/>
    <p:sldId id="266" r:id="rId49"/>
    <p:sldId id="304" r:id="rId50"/>
    <p:sldId id="267" r:id="rId51"/>
    <p:sldId id="268" r:id="rId52"/>
    <p:sldId id="269" r:id="rId53"/>
    <p:sldId id="270" r:id="rId54"/>
    <p:sldId id="271" r:id="rId5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43" autoAdjust="0"/>
    <p:restoredTop sz="94660"/>
  </p:normalViewPr>
  <p:slideViewPr>
    <p:cSldViewPr>
      <p:cViewPr varScale="1">
        <p:scale>
          <a:sx n="69" d="100"/>
          <a:sy n="69" d="100"/>
        </p:scale>
        <p:origin x="-148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4081132-F2FE-4223-B856-9ED4BA1378DE}" type="datetimeFigureOut">
              <a:rPr lang="en-US" smtClean="0"/>
              <a:t>2/11/2015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9DB3BE8-C8D9-4B0E-A543-E37A7CA2E5B5}" type="slidenum">
              <a:rPr lang="en-US" smtClean="0"/>
              <a:t>‹#›</a:t>
            </a:fld>
            <a:endParaRPr lang="en-US"/>
          </a:p>
        </p:txBody>
      </p:sp>
    </p:spTree>
    <p:extLst>
      <p:ext uri="{BB962C8B-B14F-4D97-AF65-F5344CB8AC3E}">
        <p14:creationId xmlns:p14="http://schemas.microsoft.com/office/powerpoint/2010/main" val="522426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2FD21EC-84E2-4203-B50D-3D4001CA3D0D}" type="datetimeFigureOut">
              <a:rPr lang="en-US" smtClean="0"/>
              <a:t>2/11/2015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28ACC46E-3ECD-482B-9641-DCFAA25FA463}" type="slidenum">
              <a:rPr lang="en-US" smtClean="0"/>
              <a:t>‹#›</a:t>
            </a:fld>
            <a:endParaRPr lang="en-US"/>
          </a:p>
        </p:txBody>
      </p:sp>
    </p:spTree>
    <p:extLst>
      <p:ext uri="{BB962C8B-B14F-4D97-AF65-F5344CB8AC3E}">
        <p14:creationId xmlns:p14="http://schemas.microsoft.com/office/powerpoint/2010/main" val="2151802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Warm Up Question-</a:t>
            </a:r>
            <a:r>
              <a:rPr lang="en-US" baseline="0" dirty="0" smtClean="0">
                <a:solidFill>
                  <a:srgbClr val="FF0000"/>
                </a:solidFill>
              </a:rPr>
              <a:t> 1. Why would a country put a military base in another country? 2. What does map mean/show you about U.S. interests? Do we care about this region more than North Africa and Sub-Saharan Africa?</a:t>
            </a:r>
            <a:endParaRPr lang="en-US" dirty="0" smtClean="0">
              <a:solidFill>
                <a:srgbClr val="FF0000"/>
              </a:solidFill>
            </a:endParaRPr>
          </a:p>
        </p:txBody>
      </p:sp>
      <p:sp>
        <p:nvSpPr>
          <p:cNvPr id="4" name="Slide Number Placeholder 3"/>
          <p:cNvSpPr>
            <a:spLocks noGrp="1"/>
          </p:cNvSpPr>
          <p:nvPr>
            <p:ph type="sldNum" sz="quarter" idx="10"/>
          </p:nvPr>
        </p:nvSpPr>
        <p:spPr/>
        <p:txBody>
          <a:bodyPr/>
          <a:lstStyle/>
          <a:p>
            <a:fld id="{28ACC46E-3ECD-482B-9641-DCFAA25FA463}" type="slidenum">
              <a:rPr lang="en-US" smtClean="0"/>
              <a:t>1</a:t>
            </a:fld>
            <a:endParaRPr lang="en-US"/>
          </a:p>
        </p:txBody>
      </p:sp>
    </p:spTree>
    <p:extLst>
      <p:ext uri="{BB962C8B-B14F-4D97-AF65-F5344CB8AC3E}">
        <p14:creationId xmlns:p14="http://schemas.microsoft.com/office/powerpoint/2010/main" val="1348988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B5043E-E739-4F8B-AC41-B4435F50EAA6}" type="datetimeFigureOut">
              <a:rPr lang="en-US" smtClean="0"/>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2C042F-A108-43E1-8F28-B70FAFFEDBEA}"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B5043E-E739-4F8B-AC41-B4435F50EAA6}" type="datetimeFigureOut">
              <a:rPr lang="en-US" smtClean="0"/>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2C042F-A108-43E1-8F28-B70FAFFEDBE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B5043E-E739-4F8B-AC41-B4435F50EAA6}" type="datetimeFigureOut">
              <a:rPr lang="en-US" smtClean="0"/>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2C042F-A108-43E1-8F28-B70FAFFEDBE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B5043E-E739-4F8B-AC41-B4435F50EAA6}" type="datetimeFigureOut">
              <a:rPr lang="en-US" smtClean="0"/>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2C042F-A108-43E1-8F28-B70FAFFEDBE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B5043E-E739-4F8B-AC41-B4435F50EAA6}" type="datetimeFigureOut">
              <a:rPr lang="en-US" smtClean="0"/>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2C042F-A108-43E1-8F28-B70FAFFEDBEA}"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B5043E-E739-4F8B-AC41-B4435F50EAA6}" type="datetimeFigureOut">
              <a:rPr lang="en-US" smtClean="0"/>
              <a:t>2/11/2015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2C042F-A108-43E1-8F28-B70FAFFEDBE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B5043E-E739-4F8B-AC41-B4435F50EAA6}" type="datetimeFigureOut">
              <a:rPr lang="en-US" smtClean="0"/>
              <a:t>2/11/2015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2C042F-A108-43E1-8F28-B70FAFFEDBEA}"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B5043E-E739-4F8B-AC41-B4435F50EAA6}" type="datetimeFigureOut">
              <a:rPr lang="en-US" smtClean="0"/>
              <a:t>2/11/2015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2C042F-A108-43E1-8F28-B70FAFFEDBE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B5043E-E739-4F8B-AC41-B4435F50EAA6}" type="datetimeFigureOut">
              <a:rPr lang="en-US" smtClean="0"/>
              <a:t>2/11/2015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2C042F-A108-43E1-8F28-B70FAFFEDBE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B5043E-E739-4F8B-AC41-B4435F50EAA6}" type="datetimeFigureOut">
              <a:rPr lang="en-US" smtClean="0"/>
              <a:t>2/11/2015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2C042F-A108-43E1-8F28-B70FAFFEDBEA}"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B5043E-E739-4F8B-AC41-B4435F50EAA6}" type="datetimeFigureOut">
              <a:rPr lang="en-US" smtClean="0"/>
              <a:t>2/11/2015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2C042F-A108-43E1-8F28-B70FAFFEDBE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7DB5043E-E739-4F8B-AC41-B4435F50EAA6}" type="datetimeFigureOut">
              <a:rPr lang="en-US" smtClean="0"/>
              <a:t>2/11/2015</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A2C042F-A108-43E1-8F28-B70FAFFEDBE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youtube.com/watch?v=U0lcyNxdzn8"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jpeg"/><Relationship Id="rId2" Type="http://schemas.openxmlformats.org/officeDocument/2006/relationships/image" Target="../media/image42.gif"/><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gif"/><Relationship Id="rId5" Type="http://schemas.openxmlformats.org/officeDocument/2006/relationships/image" Target="../media/image54.png"/><Relationship Id="rId4" Type="http://schemas.openxmlformats.org/officeDocument/2006/relationships/image" Target="../media/image53.png"/></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gif"/><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0.png"/><Relationship Id="rId1" Type="http://schemas.openxmlformats.org/officeDocument/2006/relationships/slideLayout" Target="../slideLayouts/slideLayout4.xml"/><Relationship Id="rId5" Type="http://schemas.openxmlformats.org/officeDocument/2006/relationships/image" Target="../media/image62.jpeg"/><Relationship Id="rId4" Type="http://schemas.openxmlformats.org/officeDocument/2006/relationships/image" Target="../media/image61.gif"/></Relationships>
</file>

<file path=ppt/slides/_rels/slide49.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image" Target="../media/image63.pn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4.xml"/><Relationship Id="rId5" Type="http://schemas.openxmlformats.org/officeDocument/2006/relationships/image" Target="../media/image68.gif"/><Relationship Id="rId4" Type="http://schemas.openxmlformats.org/officeDocument/2006/relationships/image" Target="../media/image67.jpeg"/></Relationships>
</file>

<file path=ppt/slides/_rels/slide5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gif"/><Relationship Id="rId1" Type="http://schemas.openxmlformats.org/officeDocument/2006/relationships/slideLayout" Target="../slideLayouts/slideLayout4.xml"/><Relationship Id="rId4" Type="http://schemas.openxmlformats.org/officeDocument/2006/relationships/image" Target="../media/image71.gif"/></Relationships>
</file>

<file path=ppt/slides/_rels/slide5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2.gif"/><Relationship Id="rId1" Type="http://schemas.openxmlformats.org/officeDocument/2006/relationships/slideLayout" Target="../slideLayouts/slideLayout4.xml"/><Relationship Id="rId5" Type="http://schemas.openxmlformats.org/officeDocument/2006/relationships/image" Target="../media/image74.png"/><Relationship Id="rId4" Type="http://schemas.openxmlformats.org/officeDocument/2006/relationships/image" Target="../media/image73.jpeg"/></Relationships>
</file>

<file path=ppt/slides/_rels/slide54.xml.rels><?xml version="1.0" encoding="UTF-8" standalone="yes"?>
<Relationships xmlns="http://schemas.openxmlformats.org/package/2006/relationships"><Relationship Id="rId3" Type="http://schemas.openxmlformats.org/officeDocument/2006/relationships/image" Target="../media/image76.gif"/><Relationship Id="rId2" Type="http://schemas.openxmlformats.org/officeDocument/2006/relationships/image" Target="../media/image75.gif"/><Relationship Id="rId1" Type="http://schemas.openxmlformats.org/officeDocument/2006/relationships/slideLayout" Target="../slideLayouts/slideLayout4.xml"/><Relationship Id="rId5" Type="http://schemas.openxmlformats.org/officeDocument/2006/relationships/image" Target="../media/image7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
            <a:ext cx="8368082"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1111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6148" name="Picture 4" descr="http://cdn.desktopwallpapers4.me/wallpapers/world/1920x1200/2/14116-burj-khalifa-dubai-1920x1200-world-wallpap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199"/>
            <a:ext cx="8592752" cy="5372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538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7170" name="Picture 2" descr="http://4.bp.blogspot.com/-7B9Pcq-yK2c/UnfL1LnODkI/AAAAAAAAQo0/BYQh2Spn5tA/s1600/Dubai+World+Island+%25282%25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66800"/>
            <a:ext cx="8441514" cy="4810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9857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East</a:t>
            </a:r>
            <a:endParaRPr lang="en-US" dirty="0"/>
          </a:p>
        </p:txBody>
      </p:sp>
      <p:sp>
        <p:nvSpPr>
          <p:cNvPr id="3" name="Content Placeholder 2"/>
          <p:cNvSpPr>
            <a:spLocks noGrp="1"/>
          </p:cNvSpPr>
          <p:nvPr>
            <p:ph idx="1"/>
          </p:nvPr>
        </p:nvSpPr>
        <p:spPr>
          <a:xfrm>
            <a:off x="457200" y="1600200"/>
            <a:ext cx="4038600" cy="4876800"/>
          </a:xfrm>
        </p:spPr>
        <p:txBody>
          <a:bodyPr/>
          <a:lstStyle/>
          <a:p>
            <a:pPr marL="0" indent="0">
              <a:buNone/>
            </a:pPr>
            <a:r>
              <a:rPr lang="en-US" b="1" dirty="0" smtClean="0"/>
              <a:t>Weaknesses</a:t>
            </a:r>
          </a:p>
          <a:p>
            <a:r>
              <a:rPr lang="en-US" dirty="0" smtClean="0"/>
              <a:t>Conflict between religions</a:t>
            </a:r>
          </a:p>
          <a:p>
            <a:r>
              <a:rPr lang="en-US" dirty="0" smtClean="0"/>
              <a:t>History of dictatorship</a:t>
            </a:r>
          </a:p>
          <a:p>
            <a:r>
              <a:rPr lang="en-US" dirty="0" smtClean="0"/>
              <a:t>Standard of Living</a:t>
            </a:r>
          </a:p>
          <a:p>
            <a:endParaRPr lang="en-US" dirty="0" smtClean="0"/>
          </a:p>
        </p:txBody>
      </p:sp>
      <p:pic>
        <p:nvPicPr>
          <p:cNvPr id="10" name="Picture 6" descr="http://www.examiner.com/images/blog/EXID15870/images/Yemen_-_al-Qaeda,_AF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57600"/>
            <a:ext cx="30480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upload.wikimedia.org/wikipedia/commons/a/ac/Banisadr_Iran_Hostage_Cris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657600"/>
            <a:ext cx="4191000" cy="314167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www.socialistrevolution.org/wp-content/uploads/2011/10/obama-saudi-arabia_4728643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6473" y="519258"/>
            <a:ext cx="4191000" cy="3039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8957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East - </a:t>
            </a:r>
            <a:r>
              <a:rPr lang="en-US" dirty="0" smtClean="0">
                <a:hlinkClick r:id="rId2"/>
              </a:rPr>
              <a:t>Link</a:t>
            </a:r>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pic>
        <p:nvPicPr>
          <p:cNvPr id="2050" name="Picture 2" descr="http://www.sacredland.org/wp-content/gallery/jerusalem/3_jerusalem-panorama-5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745" y="1371600"/>
            <a:ext cx="8001000" cy="532866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7620000" y="4724400"/>
            <a:ext cx="457200" cy="990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7200" dirty="0">
                <a:solidFill>
                  <a:srgbClr val="FF0000"/>
                </a:solidFill>
              </a:rPr>
              <a:t>1</a:t>
            </a:r>
          </a:p>
        </p:txBody>
      </p:sp>
      <p:sp>
        <p:nvSpPr>
          <p:cNvPr id="7" name="Title 1"/>
          <p:cNvSpPr txBox="1">
            <a:spLocks/>
          </p:cNvSpPr>
          <p:nvPr/>
        </p:nvSpPr>
        <p:spPr>
          <a:xfrm>
            <a:off x="7772400" y="4876800"/>
            <a:ext cx="457200"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endParaRPr lang="en-US" sz="4800" dirty="0">
              <a:solidFill>
                <a:srgbClr val="FFFF00"/>
              </a:solidFill>
            </a:endParaRPr>
          </a:p>
        </p:txBody>
      </p:sp>
      <p:sp>
        <p:nvSpPr>
          <p:cNvPr id="8" name="Title 1"/>
          <p:cNvSpPr txBox="1">
            <a:spLocks/>
          </p:cNvSpPr>
          <p:nvPr/>
        </p:nvSpPr>
        <p:spPr>
          <a:xfrm>
            <a:off x="2403764" y="5372100"/>
            <a:ext cx="609600" cy="990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7200" dirty="0" smtClean="0">
                <a:solidFill>
                  <a:srgbClr val="FF0000"/>
                </a:solidFill>
              </a:rPr>
              <a:t>2</a:t>
            </a:r>
            <a:endParaRPr lang="en-US" sz="7200" dirty="0">
              <a:solidFill>
                <a:srgbClr val="FF0000"/>
              </a:solidFill>
            </a:endParaRPr>
          </a:p>
        </p:txBody>
      </p:sp>
      <p:sp>
        <p:nvSpPr>
          <p:cNvPr id="9" name="Title 1"/>
          <p:cNvSpPr txBox="1">
            <a:spLocks/>
          </p:cNvSpPr>
          <p:nvPr/>
        </p:nvSpPr>
        <p:spPr>
          <a:xfrm>
            <a:off x="7523018" y="1905000"/>
            <a:ext cx="609600" cy="990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7200" dirty="0">
                <a:solidFill>
                  <a:srgbClr val="FF0000"/>
                </a:solidFill>
              </a:rPr>
              <a:t>3</a:t>
            </a:r>
          </a:p>
        </p:txBody>
      </p:sp>
    </p:spTree>
    <p:extLst>
      <p:ext uri="{BB962C8B-B14F-4D97-AF65-F5344CB8AC3E}">
        <p14:creationId xmlns:p14="http://schemas.microsoft.com/office/powerpoint/2010/main" val="28036917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Inequality…</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2" descr="http://www-tc.pbs.org/wnet/wideangle/previous_seasons/shows/lebanon/images/map_off.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24000"/>
            <a:ext cx="7086600" cy="500786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2895600" y="5181600"/>
            <a:ext cx="533400" cy="7620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495800" y="3429000"/>
            <a:ext cx="0" cy="9906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00439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of Living…</a:t>
            </a:r>
            <a:endParaRPr lang="en-US" dirty="0"/>
          </a:p>
        </p:txBody>
      </p:sp>
      <p:sp>
        <p:nvSpPr>
          <p:cNvPr id="3" name="Content Placeholder 2"/>
          <p:cNvSpPr>
            <a:spLocks noGrp="1"/>
          </p:cNvSpPr>
          <p:nvPr>
            <p:ph sz="half" idx="1"/>
          </p:nvPr>
        </p:nvSpPr>
        <p:spPr/>
        <p:txBody>
          <a:bodyPr/>
          <a:lstStyle/>
          <a:p>
            <a:pPr marL="0" indent="0">
              <a:buNone/>
            </a:pPr>
            <a:r>
              <a:rPr lang="en-US" b="1" dirty="0" smtClean="0"/>
              <a:t>Yemen</a:t>
            </a:r>
          </a:p>
          <a:p>
            <a:r>
              <a:rPr lang="en-US" dirty="0" smtClean="0"/>
              <a:t>Average Income</a:t>
            </a:r>
          </a:p>
          <a:p>
            <a:pPr lvl="1"/>
            <a:r>
              <a:rPr lang="en-US" dirty="0"/>
              <a:t>$2,500</a:t>
            </a:r>
            <a:endParaRPr lang="en-US" dirty="0" smtClean="0"/>
          </a:p>
          <a:p>
            <a:r>
              <a:rPr lang="en-US" dirty="0" smtClean="0"/>
              <a:t>Life Expectancy</a:t>
            </a:r>
          </a:p>
          <a:p>
            <a:pPr lvl="1"/>
            <a:r>
              <a:rPr lang="en-US" dirty="0" smtClean="0"/>
              <a:t>64 years</a:t>
            </a:r>
          </a:p>
        </p:txBody>
      </p:sp>
      <p:sp>
        <p:nvSpPr>
          <p:cNvPr id="4" name="Content Placeholder 3"/>
          <p:cNvSpPr>
            <a:spLocks noGrp="1"/>
          </p:cNvSpPr>
          <p:nvPr>
            <p:ph sz="half" idx="2"/>
          </p:nvPr>
        </p:nvSpPr>
        <p:spPr/>
        <p:txBody>
          <a:bodyPr/>
          <a:lstStyle/>
          <a:p>
            <a:pPr marL="0" indent="0">
              <a:buNone/>
            </a:pPr>
            <a:r>
              <a:rPr lang="en-US" b="1" dirty="0" smtClean="0"/>
              <a:t>Qatar</a:t>
            </a:r>
          </a:p>
          <a:p>
            <a:r>
              <a:rPr lang="en-US" dirty="0" smtClean="0"/>
              <a:t>Average Income</a:t>
            </a:r>
          </a:p>
          <a:p>
            <a:pPr lvl="1"/>
            <a:r>
              <a:rPr lang="en-US" dirty="0"/>
              <a:t>$102,100</a:t>
            </a:r>
            <a:endParaRPr lang="en-US" dirty="0" smtClean="0"/>
          </a:p>
          <a:p>
            <a:r>
              <a:rPr lang="en-US" dirty="0" smtClean="0"/>
              <a:t>Life Expectancy</a:t>
            </a:r>
          </a:p>
          <a:p>
            <a:pPr lvl="1"/>
            <a:r>
              <a:rPr lang="en-US" dirty="0" smtClean="0"/>
              <a:t>79 years </a:t>
            </a:r>
          </a:p>
        </p:txBody>
      </p:sp>
      <p:sp>
        <p:nvSpPr>
          <p:cNvPr id="5" name="AutoShape 2" descr="data:image/jpeg;base64,/9j/4AAQSkZJRgABAQAAAQABAAD/2wCEAAkGBwgHBgkIBwgKCgkXDRYaFxgYDRsUIBAhICgdIiAlHx8kKDImJB4sJx8fLT0tKjAsOjU6IyJFODY4NzA0NzcBCgoKDQ0MDhAQGjclHyIrNy8xNzc3Nzc3LDI4NzU4Nzc4Nzg3NDcyMjQyNDQ0MjgxLzcvNDU3Ky44Ny44LyssK//AABEIAMIBAwMBEQACEQEDEQH/xAAbAAEAAQUBAAAAAAAAAAAAAAAABAEFBgcIA//EADsQAQAAAwMKAwYFAwUBAAAAAAABAwUCBJIGFBdTVFWTlNHSFTayBxExNXF1ITNzgrESIkEjMkJSYRP/xAAZAQEAAgMAAAAAAAAAAAAAAAAAAwYEBQf/xAAyEQEAAQIDBgQGAgEFAAAAAAAAAQMUAgRSE1FTkZLRBTSBsSEzNXFyshFB8BIxMkJh/9oADAMBAAIRAxEAPwDFKfdrvauF2jGRKjH/AONj/hD8fwgrtepj2tT4/wBy6LlKFKctQmcMf8Y/r/xIzW7bPKwQRbXHvlPb0dEcoM1u2zysEDa498lvR0RygzW7bPKwQNrj3yW9HRHKDNbts8rBA2uPfJb0dEcoM1u2zysEDa498lvR0RygzW7bPKwQNrj3yW9HRHKDNbts8rBA2uPfJb0dEcoM1u2zysEDa498lvR0RygzW7bPKwQNrj3yW9HRHKDNbts8rBA2uPfJb0dEcoM1u2zysEDa498lvR0RygzW7bPKwQNrj3yW9HRHKDNbts8rBA2uPfJb0dEcoM1u2zysEDa498lvR0RygzW7bPKwQNrj3yW9HRHKDNbts8rBA2uPfJb0dEcoM1u2zysEDa498lvR0RygzW7bPKwQNrj3yW9HRHKDNbts8rBA2uPfJb0dEcoM1u2zysEDa498lvR0RygzW7bPKwQNrj3yW9HRHKDNbts8rBA2uPfJb0dEcoM1u2zysEDa498lvR0RygzW7bPKwQNrj3yW9HRHKDNbts8rBA2uPfJb0dEcoM1u2zysEDa498lvR0RygzW7bPKwQNrj3yW9HRHKDNbts8rBA2uPfJb0dEcoM1u2zysEDa498lvR0RygzW7bPKwQNrj3yW9HRHKDNbts8rBA2uPfJb0dEcoRplmzLt2rMuELNn3/AAhD3LBkpmcvgmf8+KheNRGHxCtGH4R8PaHtTvl91/RsfxBoa/zan3le8n5Wh+MeySiZAAAAAAAAAAAAAAAAAAAAAAAAAAAAAACDP/OtfVYsj5en6+7nvjv1Gv6frD1p3y+6/o2P4g0Vf5tT7yvWT8rQ/GPZJRMgAAAAAAAAAAAAAAAAAAAAAAAAAAAAABBn/nWvqsWR8vT9fdz3x36jX9P1h6075fdf0bH8QaKv82p95XrJ+VofjHskomQAAAAAAAAAAAAAAAAAAAAAAAAAAAAAAgz/AM619ViyPl6fr7ue+O/Ua/p+sPWnfL7r+jY/iDRV/m1PvK9ZPytD8Y9klEyAAAAAAAAAAAAAAAAAAAAAAAAAAAAAAEGf+da+qxZHy9P193PfHfqNf0/WHrTvl91/RsfxBoq/zan3lesn5Wh+MeySiZAAAAAAAAAAAAAAAAAAAAAAAAAAAAAACDP/ADrX1WLI+Xp+vu57479Rr+n6w9ad8vuv6Nj+INFX+bU+8r1k/K0Pxj2SUTIAAAAAAAAAAAAAAAAAAAAAAAAAAAAAAQZ/51r6rFkfL0/X3c98d+o1/T9YXKl0iqW6Zc7dil3+1YjIsRhGF1mRhGHuh8I+78YNPWoVJq45jDP+8rllM1l4y1GJqYf5/wBMf9o3fdJ8Gq26ajykzoit6umWRd5bi4eqO54NVt01HlJnQt6umS7y3Fw9UdzwarbpqPKTOhb1dMl3luLh6o7ng1W3TUeUmdC3q6ZLvLcXD1R3PBqtumo8pM6FvV0yXeW4uHqjueDVbdNR5SZ0Lerpku8txcPVHc8Gq26ajykzoW9XTJd5bi4eqO54NVt01HlJnQt6umS7y3Fw9UdzwarbpqPKTOhb1dMl3luLh6o7ng1W3TUeUmdC3q6ZLvLcXD1R3PBqtumo8pM6FvV0yXeW4uHqjueDVbdNR5SZ0Lerpku8txcPVHc8Gq26ajykzoW9XTJd5bi4eqO54NVt01HlJnQt6umS7y3Fw9UdzwarbpqPKTOhb1dMl3luLh6o7ng1W3TUeUmdC3q6ZLvLcXD1R3PBqtumo8pM6FvV0yXeW4uHqjueDVbdNR5SZ0Lerpku8txcPVHc8Gq26ajykzoW9XTJd5bi4eqO54NVt01HlJnQt6umS7y3Fw9UdzwarbpqPKTOhb1dMl3luLh6o7ng1W3TUeUmdC3q6ZLvLcXD1R3PBqtumo8pM6FvV0yXeW4uHqjueDVbdNR5SZ0Lerpku8txcPVHc8Gq26ajykzoW9XTJd5bi4eqO54NVt01HlJnQt6umS7y3Fw9UdzwarbpqPKTOhb1dMl3luLh6o7ng1W3TUeUmdC3q6ZLvLcXD1R3PBqtumo8pM6FvV0yXeW4uHqjueDVbdNR5SZ0Lerpku8txcPVHc8Gq26ajykzoW9XTJd5bi4eqO6z36VMu17mSrzLtyZsI/jZtWY2Yw/z+MI/i32TwzhoYImP8/lRPGcWHHn62LBP8x8PjHx/qHQOR3lGh/b7v6LKdgLwAAAAAAAAAAAAAAAAAAAAAAAAAAAAAADn72n+ean9ZfosA3Tkd5Rof2+7+iyC8AAAAAAAAAAAAAAAAAAAAAAAAAAAAAAA5+9p/nqp/WX6LAN05HeUaH9vu/osgvAAAAAAAAAAAAAAAAAAAAAAAAAAAAAAAOfvaf56qf1l+iwDdOR3lGh/b7v6LILwAAAAAAAAAAAAAAAAAAAAAAAAAAAAAADn72n+eqn9ZfosA3Tkd5Rof2+7+iyC8AAAAAAAAAAAAAAAAAAAAAAAAAAAAAAA5+9p/nqp/WX6LAN05HeUaH9vu/osgvAAAAAAAAAAAAAAAAAAAAAAAAAAAAAAAOfvaf56qf1l+iwDdOR3lGh/b7v6LILwAAAAAAAAAAAAAAAAAAAAAAAAAAAAAADn72n+eqn9ZfosA3Tkd5Rof2+7+iyC8AAAAAAAAAAAAAAAAAAAAAAAAAAAAAAA5+9p/nqp/WX6LALLT/bRlRTrhdrjd5NNjJlyrFiz75FqMfdZhCEPf/d8fwB76dMrdTS+Bb7wNOmVuppfAt94GnTK3U0vgW+8DTplbqaXwLfeBp0yt1NL4FvvA06ZW6ml8C33gadMrdTS+Bb7wNOmVuppfAt94GnTK3U0vgW+8DTplbqaXwLfeBp0yt1NL4FvvA06ZW6ml8C33gadMrdTS+Bb7wNOmVuppfAt94GnTK3U0vgW+8DTplbqaXwLfeBp0yt1NL4FvvA06ZW6ml8C33gadMrdTS+Bb7wNOmVuppfAt94GnTK3U0vgW+8DTplbqaXwLfeBp0yt1NL4FvvA06ZW6ml8C33gadMrdTS+Bb7wNOmVuppfAt94GnTK3U0vgW+8DTplbqaXwLfeBp0yt1NL4FvvA06ZW6ml8C33gadMrdTS+Bb7wRptXvGU0y1WKjZl2b1M/wB39EP6bP8Ab/bD3Qj7/wDFmH+Qa6j8YgoAAAAAAAAAAAAAAAAAAAAAAAAAAAAAADNsnfk93/d6ogwqPxiCgAAAAAAAAAAAAAAAAAAAAAAAAAAAAAAM2yd+T3f93qiDCo/GIKAAAAAAAAAAAAAAAAAAAAAAAAAAAAAAAzbJ35Pd/wB3qiDCo/GIKAAAAAAAAAAAAAAAAAAAAAAAAAAAAAAAzbJ35Pd/3eqIMKj8YgoAAAAAAAAAAAAAAAAAAAAAAAAAAAAAADNsnfk93/d6ogwqPxiCgAAAAAAAAAAAAAAAAAAAAAAAAAAAAAAM2yd+T3f93qiDCo/GIKAAAAAAAAAAAAAAAAAAAAAAAAAAAAAAAzbJ35Pd/wB3qiC1WrvI/qj/AKMv4/8ASAKZvI1MvDADN5Gpl4YAZvI1MvDADN5Gpl4YAZvI1MvDADN5Gpl4YAZvI1MvDADN5Gpl4YAZvI1MvDADN5Gpl4YAZvI1MvDADN5Gpl4YAZvI1MvDADN5Gpl4YAZvI1MvDADN5Gpl4YAZvI1MvDADN5Gpl4YAZvI1MvDADN5Gpl4YAZvI1MvDADN5Gpl4YAZvI1MvDADN5Gpl4YAZvI1MvDADN5Gpl4YAZvI1MvDADN5Gpl4YAZvI1MvDADN5Gpl4YAZvI1MvDAGT0WVLhTJMIWLMIe+1/j/2I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wgHBgkIBwgKCgkXDRYaFxgYDRsUIBAhICgdIiAlHx8kKDImJB4sJx8fLT0tKjAsOjU6IyJFODY4NzA0NzcBCgoKDQ0MDhAQGjclHyIrNy8xNzc3Nzc3LDI4NzU4Nzc4Nzg3NDcyMjQyNDQ0MjgxLzcvNDU3Ky44Ny44LyssK//AABEIAMIBAwMBEQACEQEDEQH/xAAbAAEAAQUBAAAAAAAAAAAAAAAABAEFBgcIA//EADsQAQAAAwMKAwYFAwUBAAAAAAABAwUCBJIGFBdTVFWTlNHSFTayBxExNXF1ITNzgrESIkEjMkJSYRP/xAAZAQEAAgMAAAAAAAAAAAAAAAAAAwYEBQf/xAAyEQEAAQIDBgQGAgEFAAAAAAAAAQMUAgRSE1FTkZLRBTSBsSEzNXFyshFB8BIxMkJh/9oADAMBAAIRAxEAPwDFKfdrvauF2jGRKjH/AONj/hD8fwgrtepj2tT4/wBy6LlKFKctQmcMf8Y/r/xIzW7bPKwQRbXHvlPb0dEcoM1u2zysEDa498lvR0RygzW7bPKwQNrj3yW9HRHKDNbts8rBA2uPfJb0dEcoM1u2zysEDa498lvR0RygzW7bPKwQNrj3yW9HRHKDNbts8rBA2uPfJb0dEcoM1u2zysEDa498lvR0RygzW7bPKwQNrj3yW9HRHKDNbts8rBA2uPfJb0dEcoM1u2zysEDa498lvR0RygzW7bPKwQNrj3yW9HRHKDNbts8rBA2uPfJb0dEcoM1u2zysEDa498lvR0RygzW7bPKwQNrj3yW9HRHKDNbts8rBA2uPfJb0dEcoM1u2zysEDa498lvR0RygzW7bPKwQNrj3yW9HRHKDNbts8rBA2uPfJb0dEcoM1u2zysEDa498lvR0RygzW7bPKwQNrj3yW9HRHKDNbts8rBA2uPfJb0dEcoM1u2zysEDa498lvR0RygzW7bPKwQNrj3yW9HRHKDNbts8rBA2uPfJb0dEcoM1u2zysEDa498lvR0RygzW7bPKwQNrj3yW9HRHKDNbts8rBA2uPfJb0dEcoM1u2zysEDa498lvR0RygzW7bPKwQNrj3yW9HRHKDNbts8rBA2uPfJb0dEcoRplmzLt2rMuELNn3/AAhD3LBkpmcvgmf8+KheNRGHxCtGH4R8PaHtTvl91/RsfxBoa/zan3le8n5Wh+MeySiZAAAAAAAAAAAAAAAAAAAAAAAAAAAAAACDP/OtfVYsj5en6+7nvjv1Gv6frD1p3y+6/o2P4g0Vf5tT7yvWT8rQ/GPZJRMgAAAAAAAAAAAAAAAAAAAAAAAAAAAAABBn/nWvqsWR8vT9fdz3x36jX9P1h6075fdf0bH8QaKv82p95XrJ+VofjHskomQAAAAAAAAAAAAAAAAAAAAAAAAAAAAAAgz/AM619ViyPl6fr7ue+O/Ua/p+sPWnfL7r+jY/iDRV/m1PvK9ZPytD8Y9klEyAAAAAAAAAAAAAAAAAAAAAAAAAAAAAAEGf+da+qxZHy9P193PfHfqNf0/WHrTvl91/RsfxBoq/zan3lesn5Wh+MeySiZAAAAAAAAAAAAAAAAAAAAAAAAAAAAAACDP/ADrX1WLI+Xp+vu57479Rr+n6w9ad8vuv6Nj+INFX+bU+8r1k/K0Pxj2SUTIAAAAAAAAAAAAAAAAAAAAAAAAAAAAAAQZ/51r6rFkfL0/X3c98d+o1/T9YXKl0iqW6Zc7dil3+1YjIsRhGF1mRhGHuh8I+78YNPWoVJq45jDP+8rllM1l4y1GJqYf5/wBMf9o3fdJ8Gq26ajykzoit6umWRd5bi4eqO54NVt01HlJnQt6umS7y3Fw9UdzwarbpqPKTOhb1dMl3luLh6o7ng1W3TUeUmdC3q6ZLvLcXD1R3PBqtumo8pM6FvV0yXeW4uHqjueDVbdNR5SZ0Lerpku8txcPVHc8Gq26ajykzoW9XTJd5bi4eqO54NVt01HlJnQt6umS7y3Fw9UdzwarbpqPKTOhb1dMl3luLh6o7ng1W3TUeUmdC3q6ZLvLcXD1R3PBqtumo8pM6FvV0yXeW4uHqjueDVbdNR5SZ0Lerpku8txcPVHc8Gq26ajykzoW9XTJd5bi4eqO54NVt01HlJnQt6umS7y3Fw9UdzwarbpqPKTOhb1dMl3luLh6o7ng1W3TUeUmdC3q6ZLvLcXD1R3PBqtumo8pM6FvV0yXeW4uHqjueDVbdNR5SZ0Lerpku8txcPVHc8Gq26ajykzoW9XTJd5bi4eqO54NVt01HlJnQt6umS7y3Fw9UdzwarbpqPKTOhb1dMl3luLh6o7ng1W3TUeUmdC3q6ZLvLcXD1R3PBqtumo8pM6FvV0yXeW4uHqjueDVbdNR5SZ0Lerpku8txcPVHc8Gq26ajykzoW9XTJd5bi4eqO54NVt01HlJnQt6umS7y3Fw9UdzwarbpqPKTOhb1dMl3luLh6o7ng1W3TUeUmdC3q6ZLvLcXD1R3PBqtumo8pM6FvV0yXeW4uHqjueDVbdNR5SZ0Lerpku8txcPVHc8Gq26ajykzoW9XTJd5bi4eqO6z36VMu17mSrzLtyZsI/jZtWY2Yw/z+MI/i32TwzhoYImP8/lRPGcWHHn62LBP8x8PjHx/qHQOR3lGh/b7v6LKdgLwAAAAAAAAAAAAAAAAAAAAAAAAAAAAAADn72n+ean9ZfosA3Tkd5Rof2+7+iyC8AAAAAAAAAAAAAAAAAAAAAAAAAAAAAAA5+9p/nqp/WX6LAN05HeUaH9vu/osgvAAAAAAAAAAAAAAAAAAAAAAAAAAAAAAAOfvaf56qf1l+iwDdOR3lGh/b7v6LILwAAAAAAAAAAAAAAAAAAAAAAAAAAAAAADn72n+eqn9ZfosA3Tkd5Rof2+7+iyC8AAAAAAAAAAAAAAAAAAAAAAAAAAAAAAA5+9p/nqp/WX6LAN05HeUaH9vu/osgvAAAAAAAAAAAAAAAAAAAAAAAAAAAAAAAOfvaf56qf1l+iwDdOR3lGh/b7v6LILwAAAAAAAAAAAAAAAAAAAAAAAAAAAAAADn72n+eqn9ZfosA3Tkd5Rof2+7+iyC8AAAAAAAAAAAAAAAAAAAAAAAAAAAAAAA5+9p/nqp/WX6LALLT/bRlRTrhdrjd5NNjJlyrFiz75FqMfdZhCEPf/d8fwB76dMrdTS+Bb7wNOmVuppfAt94GnTK3U0vgW+8DTplbqaXwLfeBp0yt1NL4FvvA06ZW6ml8C33gadMrdTS+Bb7wNOmVuppfAt94GnTK3U0vgW+8DTplbqaXwLfeBp0yt1NL4FvvA06ZW6ml8C33gadMrdTS+Bb7wNOmVuppfAt94GnTK3U0vgW+8DTplbqaXwLfeBp0yt1NL4FvvA06ZW6ml8C33gadMrdTS+Bb7wNOmVuppfAt94GnTK3U0vgW+8DTplbqaXwLfeBp0yt1NL4FvvA06ZW6ml8C33gadMrdTS+Bb7wNOmVuppfAt94GnTK3U0vgW+8DTplbqaXwLfeBp0yt1NL4FvvA06ZW6ml8C33gadMrdTS+Bb7wRptXvGU0y1WKjZl2b1M/wB39EP6bP8Ab/bD3Qj7/wDFmH+Qa6j8YgoAAAAAAAAAAAAAAAAAAAAAAAAAAAAAADNsnfk93/d6ogwqPxiCgAAAAAAAAAAAAAAAAAAAAAAAAAAAAAAM2yd+T3f93qiDCo/GIKAAAAAAAAAAAAAAAAAAAAAAAAAAAAAAAzbJ35Pd/wB3qiDCo/GIKAAAAAAAAAAAAAAAAAAAAAAAAAAAAAAAzbJ35Pd/3eqIMKj8YgoAAAAAAAAAAAAAAAAAAAAAAAAAAAAAADNsnfk93/d6ogwqPxiCgAAAAAAAAAAAAAAAAAAAAAAAAAAAAAAM2yd+T3f93qiDCo/GIKAAAAAAAAAAAAAAAAAAAAAAAAAAAAAAAzbJ35Pd/wB3qiC1WrvI/qj/AKMv4/8ASAKZvI1MvDADN5Gpl4YAZvI1MvDADN5Gpl4YAZvI1MvDADN5Gpl4YAZvI1MvDADN5Gpl4YAZvI1MvDADN5Gpl4YAZvI1MvDADN5Gpl4YAZvI1MvDADN5Gpl4YAZvI1MvDADN5Gpl4YAZvI1MvDADN5Gpl4YAZvI1MvDADN5Gpl4YAZvI1MvDADN5Gpl4YAZvI1MvDADN5Gpl4YAZvI1MvDADN5Gpl4YAZvI1MvDADN5Gpl4YAZvI1MvDADN5Gpl4YAZvI1MvDAGT0WVLhTJMIWLMIe+1/j/2I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8" name="Picture 6" descr="http://www.mapsnworld.com/yemen/yemen-fla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339" y="4461164"/>
            <a:ext cx="2746376" cy="2059782"/>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www.mapsofworld.com/flags/images/world-flags/Qatar-fla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442941"/>
            <a:ext cx="3048000" cy="2071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1002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107" y="34636"/>
            <a:ext cx="8229600" cy="4876800"/>
          </a:xfrm>
        </p:spPr>
        <p:txBody>
          <a:bodyPr>
            <a:normAutofit/>
          </a:bodyPr>
          <a:lstStyle/>
          <a:p>
            <a:pPr marL="0" indent="0">
              <a:buNone/>
            </a:pPr>
            <a:endParaRPr lang="en-US" sz="2800" dirty="0" smtClean="0"/>
          </a:p>
          <a:p>
            <a:pPr marL="0" indent="0">
              <a:buNone/>
            </a:pPr>
            <a:r>
              <a:rPr lang="en-US" sz="2800" dirty="0"/>
              <a:t>C</a:t>
            </a:r>
            <a:r>
              <a:rPr lang="en-US" sz="2800" dirty="0" smtClean="0"/>
              <a:t>an there be peace in the Middle East?</a:t>
            </a:r>
            <a:endParaRPr lang="en-US" sz="2800" dirty="0"/>
          </a:p>
          <a:p>
            <a:endParaRPr lang="en-US" sz="2800" dirty="0" smtClean="0"/>
          </a:p>
          <a:p>
            <a:endParaRPr lang="en-US" sz="2800" dirty="0"/>
          </a:p>
        </p:txBody>
      </p:sp>
      <p:pic>
        <p:nvPicPr>
          <p:cNvPr id="10242" name="Picture 2" descr="http://urbanchristiannews.com/ucn/middle-east-peace-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19200"/>
            <a:ext cx="879230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6310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p:txBody>
          <a:bodyPr/>
          <a:lstStyle/>
          <a:p>
            <a:pPr marL="0" indent="0">
              <a:buNone/>
            </a:pPr>
            <a:r>
              <a:rPr lang="en-US" dirty="0" smtClean="0"/>
              <a:t>Over the next six weeks we will be studying the region of Southwest Asia. This region is incredibly rich in both history and culture. For us to fully appreciate what we are going to study we must become familiar with the following vocabulary terms.</a:t>
            </a:r>
          </a:p>
          <a:p>
            <a:pPr marL="0" indent="0">
              <a:buNone/>
            </a:pPr>
            <a:endParaRPr lang="en-US" dirty="0"/>
          </a:p>
          <a:p>
            <a:pPr marL="0" indent="0">
              <a:buNone/>
            </a:pPr>
            <a:r>
              <a:rPr lang="en-US" dirty="0" smtClean="0"/>
              <a:t>On each of the following slides there is a picture and a vocabulary word. </a:t>
            </a:r>
            <a:r>
              <a:rPr lang="en-US" u="sng" dirty="0" smtClean="0"/>
              <a:t>When called upon</a:t>
            </a:r>
            <a:r>
              <a:rPr lang="en-US" dirty="0" smtClean="0"/>
              <a:t> your job is to guess what the word or phrase means based upon the picture.</a:t>
            </a:r>
            <a:endParaRPr lang="en-US" dirty="0"/>
          </a:p>
        </p:txBody>
      </p:sp>
    </p:spTree>
    <p:extLst>
      <p:ext uri="{BB962C8B-B14F-4D97-AF65-F5344CB8AC3E}">
        <p14:creationId xmlns:p14="http://schemas.microsoft.com/office/powerpoint/2010/main" val="42821941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East</a:t>
            </a:r>
            <a:endParaRPr lang="en-US" dirty="0"/>
          </a:p>
        </p:txBody>
      </p:sp>
      <p:pic>
        <p:nvPicPr>
          <p:cNvPr id="11266" name="Picture 2" descr="http://www.acme.com/software/thumbnail_index/sample/coke_c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447800"/>
            <a:ext cx="1295400" cy="242309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s://lh6.googleusercontent.com/-TPL47uq6kW0/TXoqs0CcluI/AAAAAAAAASI/HJ4NfLNPUns/s1600/kielsoda.0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413164"/>
            <a:ext cx="3905250" cy="240982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343400" y="4419600"/>
            <a:ext cx="5105400" cy="1371600"/>
          </a:xfrm>
          <a:prstGeom prst="rect">
            <a:avLst/>
          </a:prstGeom>
        </p:spPr>
        <p:txBody>
          <a:bodyPr vert="horz" lIns="91440" tIns="45720" rIns="91440" bIns="45720" rtlCol="0" anchor="ctr">
            <a:normAutofit fontScale="850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dirty="0" smtClean="0"/>
              <a:t>Southwest Asia</a:t>
            </a:r>
          </a:p>
          <a:p>
            <a:pPr algn="ctr"/>
            <a:r>
              <a:rPr lang="en-US" dirty="0" smtClean="0"/>
              <a:t>Or </a:t>
            </a:r>
          </a:p>
          <a:p>
            <a:pPr algn="ctr"/>
            <a:r>
              <a:rPr lang="en-US" dirty="0" smtClean="0"/>
              <a:t>Middle East</a:t>
            </a:r>
            <a:endParaRPr lang="en-US" dirty="0"/>
          </a:p>
        </p:txBody>
      </p:sp>
      <p:pic>
        <p:nvPicPr>
          <p:cNvPr id="11270" name="Picture 6" descr="http://www.lonelyplanet.com/maps/middle-east/map_of_middle-eas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614" y="4202257"/>
            <a:ext cx="2815372" cy="211455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2971800" y="2618077"/>
            <a:ext cx="1752600" cy="0"/>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657600" y="5104968"/>
            <a:ext cx="1752600" cy="0"/>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35546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East</a:t>
            </a:r>
            <a:endParaRPr lang="en-US" dirty="0"/>
          </a:p>
        </p:txBody>
      </p:sp>
      <p:sp>
        <p:nvSpPr>
          <p:cNvPr id="3" name="Content Placeholder 2"/>
          <p:cNvSpPr>
            <a:spLocks noGrp="1"/>
          </p:cNvSpPr>
          <p:nvPr>
            <p:ph idx="1"/>
          </p:nvPr>
        </p:nvSpPr>
        <p:spPr/>
        <p:txBody>
          <a:bodyPr/>
          <a:lstStyle/>
          <a:p>
            <a:r>
              <a:rPr lang="en-US" dirty="0" smtClean="0"/>
              <a:t>Southwest Asia and Middle East refer to the same region, they are nicknames.</a:t>
            </a:r>
            <a:endParaRPr lang="en-US" dirty="0"/>
          </a:p>
        </p:txBody>
      </p:sp>
      <p:sp>
        <p:nvSpPr>
          <p:cNvPr id="4" name="TextBox 3"/>
          <p:cNvSpPr txBox="1"/>
          <p:nvPr/>
        </p:nvSpPr>
        <p:spPr>
          <a:xfrm>
            <a:off x="5638800" y="4087743"/>
            <a:ext cx="2286000" cy="707886"/>
          </a:xfrm>
          <a:prstGeom prst="rect">
            <a:avLst/>
          </a:prstGeom>
          <a:noFill/>
        </p:spPr>
        <p:txBody>
          <a:bodyPr wrap="square" rtlCol="0">
            <a:spAutoFit/>
          </a:bodyPr>
          <a:lstStyle/>
          <a:p>
            <a:r>
              <a:rPr lang="en-US" sz="4000" dirty="0" smtClean="0"/>
              <a:t>9 left…</a:t>
            </a:r>
            <a:endParaRPr lang="en-US" sz="4000" dirty="0"/>
          </a:p>
        </p:txBody>
      </p:sp>
    </p:spTree>
    <p:extLst>
      <p:ext uri="{BB962C8B-B14F-4D97-AF65-F5344CB8AC3E}">
        <p14:creationId xmlns:p14="http://schemas.microsoft.com/office/powerpoint/2010/main" val="11114115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Middle East vocabulary</a:t>
            </a:r>
            <a:endParaRPr lang="en-US" dirty="0"/>
          </a:p>
        </p:txBody>
      </p:sp>
      <p:sp>
        <p:nvSpPr>
          <p:cNvPr id="3" name="Subtitle 2"/>
          <p:cNvSpPr>
            <a:spLocks noGrp="1"/>
          </p:cNvSpPr>
          <p:nvPr>
            <p:ph type="subTitle" idx="1"/>
          </p:nvPr>
        </p:nvSpPr>
        <p:spPr/>
        <p:txBody>
          <a:bodyPr/>
          <a:lstStyle/>
          <a:p>
            <a:r>
              <a:rPr lang="en-US" dirty="0" smtClean="0"/>
              <a:t>Patterson</a:t>
            </a:r>
          </a:p>
          <a:p>
            <a:endParaRPr lang="en-US" dirty="0"/>
          </a:p>
          <a:p>
            <a:endParaRPr lang="en-US" dirty="0"/>
          </a:p>
        </p:txBody>
      </p:sp>
    </p:spTree>
    <p:extLst>
      <p:ext uri="{BB962C8B-B14F-4D97-AF65-F5344CB8AC3E}">
        <p14:creationId xmlns:p14="http://schemas.microsoft.com/office/powerpoint/2010/main" val="1424461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a:t>
            </a:r>
            <a:endParaRPr lang="en-US" dirty="0"/>
          </a:p>
        </p:txBody>
      </p:sp>
      <p:pic>
        <p:nvPicPr>
          <p:cNvPr id="7" name="Picture 4" descr="http://www.supernaturalwiki.com/images/7/7c/God-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6682" y="561975"/>
            <a:ext cx="3255818" cy="26860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www.strategystew.com/wp-content/uploads/2009/10/iStock_000009045917X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4642" y="2285999"/>
            <a:ext cx="2059897" cy="30861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toptenz.net/wp-content/uploads/2008/06/game-of-lif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8427" y="4267200"/>
            <a:ext cx="3640218" cy="2447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8926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a:t>
            </a:r>
            <a:endParaRPr lang="en-US" dirty="0"/>
          </a:p>
        </p:txBody>
      </p:sp>
      <p:sp>
        <p:nvSpPr>
          <p:cNvPr id="3" name="Content Placeholder 2"/>
          <p:cNvSpPr>
            <a:spLocks noGrp="1"/>
          </p:cNvSpPr>
          <p:nvPr>
            <p:ph idx="1"/>
          </p:nvPr>
        </p:nvSpPr>
        <p:spPr/>
        <p:txBody>
          <a:bodyPr/>
          <a:lstStyle/>
          <a:p>
            <a:r>
              <a:rPr lang="en-US" dirty="0"/>
              <a:t>the belief in and worship of a superhuman controlling power, especially a personal God or gods.</a:t>
            </a:r>
          </a:p>
        </p:txBody>
      </p:sp>
      <p:sp>
        <p:nvSpPr>
          <p:cNvPr id="4" name="Rectangle 3"/>
          <p:cNvSpPr/>
          <p:nvPr/>
        </p:nvSpPr>
        <p:spPr>
          <a:xfrm>
            <a:off x="5867400" y="4572000"/>
            <a:ext cx="1810111" cy="707886"/>
          </a:xfrm>
          <a:prstGeom prst="rect">
            <a:avLst/>
          </a:prstGeom>
        </p:spPr>
        <p:txBody>
          <a:bodyPr wrap="none">
            <a:spAutoFit/>
          </a:bodyPr>
          <a:lstStyle/>
          <a:p>
            <a:r>
              <a:rPr lang="en-US" sz="4000" dirty="0" smtClean="0"/>
              <a:t>8 </a:t>
            </a:r>
            <a:r>
              <a:rPr lang="en-US" sz="4000" dirty="0"/>
              <a:t>left…</a:t>
            </a:r>
          </a:p>
        </p:txBody>
      </p:sp>
    </p:spTree>
    <p:extLst>
      <p:ext uri="{BB962C8B-B14F-4D97-AF65-F5344CB8AC3E}">
        <p14:creationId xmlns:p14="http://schemas.microsoft.com/office/powerpoint/2010/main" val="5870510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Monotheism</a:t>
            </a:r>
            <a:endParaRPr lang="en-US" dirty="0"/>
          </a:p>
        </p:txBody>
      </p:sp>
      <p:pic>
        <p:nvPicPr>
          <p:cNvPr id="18434" name="Picture 2" descr="http://www.allarminda.com/wp-content/uploads/2013/04/uno-game-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286000"/>
            <a:ext cx="2667000" cy="2667000"/>
          </a:xfrm>
          <a:prstGeom prst="rect">
            <a:avLst/>
          </a:prstGeom>
          <a:noFill/>
          <a:extLst>
            <a:ext uri="{909E8E84-426E-40DD-AFC4-6F175D3DCCD1}">
              <a14:hiddenFill xmlns:a14="http://schemas.microsoft.com/office/drawing/2010/main">
                <a:solidFill>
                  <a:srgbClr val="FFFFFF"/>
                </a:solidFill>
              </a14:hiddenFill>
            </a:ext>
          </a:extLst>
        </p:spPr>
      </p:pic>
      <p:sp>
        <p:nvSpPr>
          <p:cNvPr id="4" name="Plus 3"/>
          <p:cNvSpPr/>
          <p:nvPr/>
        </p:nvSpPr>
        <p:spPr>
          <a:xfrm>
            <a:off x="3617257" y="3200400"/>
            <a:ext cx="1335741" cy="137160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6" name="Picture 4" descr="http://www.supernaturalwiki.com/images/7/7c/God-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2998" y="2047875"/>
            <a:ext cx="381000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5965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Monotheism</a:t>
            </a:r>
            <a:endParaRPr lang="en-US" dirty="0"/>
          </a:p>
        </p:txBody>
      </p:sp>
      <p:sp>
        <p:nvSpPr>
          <p:cNvPr id="3" name="Content Placeholder 2"/>
          <p:cNvSpPr>
            <a:spLocks noGrp="1"/>
          </p:cNvSpPr>
          <p:nvPr>
            <p:ph idx="1"/>
          </p:nvPr>
        </p:nvSpPr>
        <p:spPr/>
        <p:txBody>
          <a:bodyPr/>
          <a:lstStyle/>
          <a:p>
            <a:r>
              <a:rPr lang="en-US" dirty="0" smtClean="0"/>
              <a:t>The belief that there is only one God.</a:t>
            </a:r>
            <a:endParaRPr lang="en-US" dirty="0"/>
          </a:p>
        </p:txBody>
      </p:sp>
      <p:sp>
        <p:nvSpPr>
          <p:cNvPr id="4" name="Rectangle 3"/>
          <p:cNvSpPr/>
          <p:nvPr/>
        </p:nvSpPr>
        <p:spPr>
          <a:xfrm>
            <a:off x="5867400" y="4572000"/>
            <a:ext cx="1810111" cy="707886"/>
          </a:xfrm>
          <a:prstGeom prst="rect">
            <a:avLst/>
          </a:prstGeom>
        </p:spPr>
        <p:txBody>
          <a:bodyPr wrap="none">
            <a:spAutoFit/>
          </a:bodyPr>
          <a:lstStyle/>
          <a:p>
            <a:r>
              <a:rPr lang="en-US" sz="4000" dirty="0"/>
              <a:t>7</a:t>
            </a:r>
            <a:r>
              <a:rPr lang="en-US" sz="4000" dirty="0" smtClean="0"/>
              <a:t> </a:t>
            </a:r>
            <a:r>
              <a:rPr lang="en-US" sz="4000" dirty="0"/>
              <a:t>left…</a:t>
            </a:r>
          </a:p>
        </p:txBody>
      </p:sp>
    </p:spTree>
    <p:extLst>
      <p:ext uri="{BB962C8B-B14F-4D97-AF65-F5344CB8AC3E}">
        <p14:creationId xmlns:p14="http://schemas.microsoft.com/office/powerpoint/2010/main" val="12582463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Prophet</a:t>
            </a:r>
            <a:endParaRPr lang="en-US" dirty="0"/>
          </a:p>
        </p:txBody>
      </p:sp>
      <p:pic>
        <p:nvPicPr>
          <p:cNvPr id="1026" name="Picture 2" descr="http://static.guim.co.uk/sys-images/Guardian/Pix/pictures/2011/5/10/1305025773855/Leadership-abstract-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905000"/>
            <a:ext cx="5026025" cy="301561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838200" y="1447800"/>
            <a:ext cx="1676400" cy="25908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8" name="Picture 4" descr="http://upload.wikimedia.org/wikipedia/commons/b/b0/Schnorr_von_Carolsfeld_Bibel_in_Bildern_1860_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1849234"/>
            <a:ext cx="3788167" cy="3057526"/>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flipV="1">
            <a:off x="2895600" y="3048000"/>
            <a:ext cx="3048000" cy="15240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30" name="Picture 6" descr="http://iconbug.com/download/size/256/icon/684/follow-me-bi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9656" y="4038600"/>
            <a:ext cx="1782560" cy="1782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9429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Prophet</a:t>
            </a:r>
            <a:endParaRPr lang="en-US" dirty="0"/>
          </a:p>
        </p:txBody>
      </p:sp>
      <p:sp>
        <p:nvSpPr>
          <p:cNvPr id="3" name="Content Placeholder 2"/>
          <p:cNvSpPr>
            <a:spLocks noGrp="1"/>
          </p:cNvSpPr>
          <p:nvPr>
            <p:ph idx="1"/>
          </p:nvPr>
        </p:nvSpPr>
        <p:spPr/>
        <p:txBody>
          <a:bodyPr/>
          <a:lstStyle/>
          <a:p>
            <a:r>
              <a:rPr lang="en-US" dirty="0" smtClean="0"/>
              <a:t>Teacher inspired by god.</a:t>
            </a:r>
            <a:endParaRPr lang="en-US" dirty="0"/>
          </a:p>
        </p:txBody>
      </p:sp>
      <p:sp>
        <p:nvSpPr>
          <p:cNvPr id="4" name="Rectangle 3"/>
          <p:cNvSpPr/>
          <p:nvPr/>
        </p:nvSpPr>
        <p:spPr>
          <a:xfrm>
            <a:off x="5867400" y="4572000"/>
            <a:ext cx="1810111" cy="707886"/>
          </a:xfrm>
          <a:prstGeom prst="rect">
            <a:avLst/>
          </a:prstGeom>
        </p:spPr>
        <p:txBody>
          <a:bodyPr wrap="none">
            <a:spAutoFit/>
          </a:bodyPr>
          <a:lstStyle/>
          <a:p>
            <a:r>
              <a:rPr lang="en-US" sz="4000" dirty="0" smtClean="0"/>
              <a:t>6 </a:t>
            </a:r>
            <a:r>
              <a:rPr lang="en-US" sz="4000" dirty="0"/>
              <a:t>left…</a:t>
            </a:r>
          </a:p>
        </p:txBody>
      </p:sp>
    </p:spTree>
    <p:extLst>
      <p:ext uri="{BB962C8B-B14F-4D97-AF65-F5344CB8AC3E}">
        <p14:creationId xmlns:p14="http://schemas.microsoft.com/office/powerpoint/2010/main" val="3262729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Judaism</a:t>
            </a:r>
            <a:endParaRPr lang="en-US" dirty="0"/>
          </a:p>
        </p:txBody>
      </p:sp>
      <p:sp>
        <p:nvSpPr>
          <p:cNvPr id="3" name="Content Placeholder 2"/>
          <p:cNvSpPr>
            <a:spLocks noGrp="1"/>
          </p:cNvSpPr>
          <p:nvPr>
            <p:ph idx="1"/>
          </p:nvPr>
        </p:nvSpPr>
        <p:spPr>
          <a:xfrm>
            <a:off x="3810000" y="3352800"/>
            <a:ext cx="4648200" cy="4876800"/>
          </a:xfrm>
        </p:spPr>
        <p:txBody>
          <a:bodyPr>
            <a:normAutofit/>
          </a:bodyPr>
          <a:lstStyle/>
          <a:p>
            <a:pPr marL="0" indent="0">
              <a:buNone/>
            </a:pPr>
            <a:r>
              <a:rPr lang="en-US" sz="3200" dirty="0" smtClean="0"/>
              <a:t> + Torah +</a:t>
            </a:r>
            <a:endParaRPr lang="en-US" sz="3200" dirty="0"/>
          </a:p>
        </p:txBody>
      </p:sp>
      <p:pic>
        <p:nvPicPr>
          <p:cNvPr id="19458" name="Picture 2" descr="http://www.clker.com/cliparts/1/a/2/e/1197085885105139227CrazyTerabyte_Book.svg.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467830"/>
            <a:ext cx="1714500" cy="17740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weetclipart.com/multisite/sweetclipart/files/imagecache/middle/star_of_david_gol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889082"/>
            <a:ext cx="2336616" cy="2705555"/>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descr="http://www.churchhousecollection.com/resources/Abraham%20Clipar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2316" y="2332433"/>
            <a:ext cx="3429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0837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Judaism</a:t>
            </a:r>
            <a:endParaRPr lang="en-US" dirty="0"/>
          </a:p>
        </p:txBody>
      </p:sp>
      <p:sp>
        <p:nvSpPr>
          <p:cNvPr id="3" name="Content Placeholder 2"/>
          <p:cNvSpPr>
            <a:spLocks noGrp="1"/>
          </p:cNvSpPr>
          <p:nvPr>
            <p:ph idx="1"/>
          </p:nvPr>
        </p:nvSpPr>
        <p:spPr/>
        <p:txBody>
          <a:bodyPr/>
          <a:lstStyle/>
          <a:p>
            <a:r>
              <a:rPr lang="en-US" dirty="0"/>
              <a:t>A monotheistic religion with </a:t>
            </a:r>
            <a:r>
              <a:rPr lang="en-US" dirty="0" smtClean="0"/>
              <a:t>Abraham as </a:t>
            </a:r>
            <a:r>
              <a:rPr lang="en-US" dirty="0"/>
              <a:t>the main prophet and the </a:t>
            </a:r>
            <a:r>
              <a:rPr lang="en-US" dirty="0" smtClean="0"/>
              <a:t>Torah as the holy </a:t>
            </a:r>
            <a:r>
              <a:rPr lang="en-US" dirty="0"/>
              <a:t>book</a:t>
            </a:r>
            <a:r>
              <a:rPr lang="en-US" dirty="0" smtClean="0"/>
              <a:t>.</a:t>
            </a:r>
          </a:p>
          <a:p>
            <a:endParaRPr lang="en-US" dirty="0"/>
          </a:p>
        </p:txBody>
      </p:sp>
      <p:sp>
        <p:nvSpPr>
          <p:cNvPr id="4" name="Rectangle 3"/>
          <p:cNvSpPr/>
          <p:nvPr/>
        </p:nvSpPr>
        <p:spPr>
          <a:xfrm>
            <a:off x="5867400" y="4572000"/>
            <a:ext cx="1810111" cy="707886"/>
          </a:xfrm>
          <a:prstGeom prst="rect">
            <a:avLst/>
          </a:prstGeom>
        </p:spPr>
        <p:txBody>
          <a:bodyPr wrap="none">
            <a:spAutoFit/>
          </a:bodyPr>
          <a:lstStyle/>
          <a:p>
            <a:r>
              <a:rPr lang="en-US" sz="4000" dirty="0" smtClean="0"/>
              <a:t>5 </a:t>
            </a:r>
            <a:r>
              <a:rPr lang="en-US" sz="4000" dirty="0"/>
              <a:t>left…</a:t>
            </a:r>
          </a:p>
        </p:txBody>
      </p:sp>
    </p:spTree>
    <p:extLst>
      <p:ext uri="{BB962C8B-B14F-4D97-AF65-F5344CB8AC3E}">
        <p14:creationId xmlns:p14="http://schemas.microsoft.com/office/powerpoint/2010/main" val="35837299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Christianity</a:t>
            </a:r>
            <a:endParaRPr lang="en-US" dirty="0"/>
          </a:p>
        </p:txBody>
      </p:sp>
      <p:sp>
        <p:nvSpPr>
          <p:cNvPr id="3" name="Content Placeholder 2"/>
          <p:cNvSpPr>
            <a:spLocks noGrp="1"/>
          </p:cNvSpPr>
          <p:nvPr>
            <p:ph idx="1"/>
          </p:nvPr>
        </p:nvSpPr>
        <p:spPr>
          <a:xfrm>
            <a:off x="3810000" y="3352800"/>
            <a:ext cx="4648200" cy="4876800"/>
          </a:xfrm>
        </p:spPr>
        <p:txBody>
          <a:bodyPr>
            <a:normAutofit/>
          </a:bodyPr>
          <a:lstStyle/>
          <a:p>
            <a:pPr marL="0" indent="0">
              <a:buNone/>
            </a:pPr>
            <a:r>
              <a:rPr lang="en-US" sz="3200" dirty="0" smtClean="0"/>
              <a:t> + Bible +</a:t>
            </a:r>
            <a:endParaRPr lang="en-US" sz="3200" dirty="0"/>
          </a:p>
        </p:txBody>
      </p:sp>
      <p:pic>
        <p:nvPicPr>
          <p:cNvPr id="19458" name="Picture 2" descr="http://www.clker.com/cliparts/1/a/2/e/1197085885105139227CrazyTerabyte_Book.svg.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467830"/>
            <a:ext cx="1714500" cy="1774031"/>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descr="http://bible.phillipmartin.info/jesu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609600"/>
            <a:ext cx="4057650" cy="596265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ttp://sweetclipart.com/multisite/sweetclipart/files/cross_blac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1571625"/>
            <a:ext cx="2730921"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0976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Christianity</a:t>
            </a:r>
            <a:endParaRPr lang="en-US" dirty="0"/>
          </a:p>
        </p:txBody>
      </p:sp>
      <p:sp>
        <p:nvSpPr>
          <p:cNvPr id="3" name="Content Placeholder 2"/>
          <p:cNvSpPr>
            <a:spLocks noGrp="1"/>
          </p:cNvSpPr>
          <p:nvPr>
            <p:ph idx="1"/>
          </p:nvPr>
        </p:nvSpPr>
        <p:spPr/>
        <p:txBody>
          <a:bodyPr/>
          <a:lstStyle/>
          <a:p>
            <a:r>
              <a:rPr lang="en-US" dirty="0"/>
              <a:t>A monotheistic religion with </a:t>
            </a:r>
            <a:r>
              <a:rPr lang="en-US" dirty="0" smtClean="0"/>
              <a:t>Jesus as </a:t>
            </a:r>
            <a:r>
              <a:rPr lang="en-US" dirty="0"/>
              <a:t>the main prophet and the </a:t>
            </a:r>
            <a:r>
              <a:rPr lang="en-US" dirty="0" smtClean="0"/>
              <a:t>Bible as </a:t>
            </a:r>
            <a:r>
              <a:rPr lang="en-US" dirty="0"/>
              <a:t>the holy book.</a:t>
            </a:r>
          </a:p>
        </p:txBody>
      </p:sp>
      <p:sp>
        <p:nvSpPr>
          <p:cNvPr id="4" name="Rectangle 3"/>
          <p:cNvSpPr/>
          <p:nvPr/>
        </p:nvSpPr>
        <p:spPr>
          <a:xfrm>
            <a:off x="5867400" y="4572000"/>
            <a:ext cx="1810111" cy="707886"/>
          </a:xfrm>
          <a:prstGeom prst="rect">
            <a:avLst/>
          </a:prstGeom>
        </p:spPr>
        <p:txBody>
          <a:bodyPr wrap="none">
            <a:spAutoFit/>
          </a:bodyPr>
          <a:lstStyle/>
          <a:p>
            <a:r>
              <a:rPr lang="en-US" sz="4000" dirty="0"/>
              <a:t>4</a:t>
            </a:r>
            <a:r>
              <a:rPr lang="en-US" sz="4000" dirty="0" smtClean="0"/>
              <a:t> </a:t>
            </a:r>
            <a:r>
              <a:rPr lang="en-US" sz="4000" dirty="0"/>
              <a:t>left…</a:t>
            </a:r>
          </a:p>
        </p:txBody>
      </p:sp>
    </p:spTree>
    <p:extLst>
      <p:ext uri="{BB962C8B-B14F-4D97-AF65-F5344CB8AC3E}">
        <p14:creationId xmlns:p14="http://schemas.microsoft.com/office/powerpoint/2010/main" val="5463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218" y="297873"/>
            <a:ext cx="8229600" cy="990600"/>
          </a:xfrm>
        </p:spPr>
        <p:txBody>
          <a:bodyPr/>
          <a:lstStyle/>
          <a:p>
            <a:r>
              <a:rPr lang="en-US" dirty="0" smtClean="0"/>
              <a:t>Where is this region?</a:t>
            </a:r>
            <a:endParaRPr lang="en-US" dirty="0"/>
          </a:p>
        </p:txBody>
      </p:sp>
      <p:pic>
        <p:nvPicPr>
          <p:cNvPr id="1026" name="Picture 2" descr="http://www.wallsave.com/wallpapers/1366x768/world-map/265671/world-map-earth-satellite-x-hd-jootix-2656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122631"/>
            <a:ext cx="14456265" cy="8127824"/>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2216727" y="4558225"/>
            <a:ext cx="265889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752320" y="4800600"/>
            <a:ext cx="457200" cy="584775"/>
          </a:xfrm>
          <a:prstGeom prst="rect">
            <a:avLst/>
          </a:prstGeom>
          <a:noFill/>
        </p:spPr>
        <p:txBody>
          <a:bodyPr wrap="square" rtlCol="0">
            <a:spAutoFit/>
          </a:bodyPr>
          <a:lstStyle/>
          <a:p>
            <a:r>
              <a:rPr lang="en-US" sz="3200" b="1" dirty="0">
                <a:solidFill>
                  <a:srgbClr val="FF0000"/>
                </a:solidFill>
              </a:rPr>
              <a:t>1</a:t>
            </a:r>
          </a:p>
        </p:txBody>
      </p:sp>
      <p:sp>
        <p:nvSpPr>
          <p:cNvPr id="9" name="Rectangle 8"/>
          <p:cNvSpPr/>
          <p:nvPr/>
        </p:nvSpPr>
        <p:spPr>
          <a:xfrm>
            <a:off x="3340028" y="3873787"/>
            <a:ext cx="412292" cy="584775"/>
          </a:xfrm>
          <a:prstGeom prst="rect">
            <a:avLst/>
          </a:prstGeom>
        </p:spPr>
        <p:txBody>
          <a:bodyPr wrap="none">
            <a:spAutoFit/>
          </a:bodyPr>
          <a:lstStyle/>
          <a:p>
            <a:r>
              <a:rPr lang="en-US" sz="3200" b="1" dirty="0" smtClean="0">
                <a:solidFill>
                  <a:srgbClr val="FF0000"/>
                </a:solidFill>
              </a:rPr>
              <a:t>2</a:t>
            </a:r>
            <a:endParaRPr lang="en-US" sz="3200" b="1" dirty="0">
              <a:solidFill>
                <a:srgbClr val="FF0000"/>
              </a:solidFill>
            </a:endParaRPr>
          </a:p>
        </p:txBody>
      </p:sp>
      <p:sp>
        <p:nvSpPr>
          <p:cNvPr id="10" name="Rectangle 9"/>
          <p:cNvSpPr/>
          <p:nvPr/>
        </p:nvSpPr>
        <p:spPr>
          <a:xfrm>
            <a:off x="4785589" y="3581398"/>
            <a:ext cx="412292" cy="584775"/>
          </a:xfrm>
          <a:prstGeom prst="rect">
            <a:avLst/>
          </a:prstGeom>
        </p:spPr>
        <p:txBody>
          <a:bodyPr wrap="none">
            <a:spAutoFit/>
          </a:bodyPr>
          <a:lstStyle/>
          <a:p>
            <a:r>
              <a:rPr lang="en-US" sz="3200" b="1" dirty="0" smtClean="0">
                <a:solidFill>
                  <a:srgbClr val="FF0000"/>
                </a:solidFill>
              </a:rPr>
              <a:t>3</a:t>
            </a:r>
            <a:endParaRPr lang="en-US" sz="3200" b="1" dirty="0">
              <a:solidFill>
                <a:srgbClr val="FF0000"/>
              </a:solidFill>
            </a:endParaRPr>
          </a:p>
        </p:txBody>
      </p:sp>
      <p:cxnSp>
        <p:nvCxnSpPr>
          <p:cNvPr id="11" name="Straight Connector 10"/>
          <p:cNvCxnSpPr/>
          <p:nvPr/>
        </p:nvCxnSpPr>
        <p:spPr>
          <a:xfrm>
            <a:off x="4419600" y="3747653"/>
            <a:ext cx="98654" cy="25226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0" y="3466852"/>
            <a:ext cx="251054" cy="52531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875621" y="3315861"/>
            <a:ext cx="304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4532954" y="3335737"/>
            <a:ext cx="206146" cy="15499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84432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Islam</a:t>
            </a:r>
            <a:endParaRPr lang="en-US" dirty="0"/>
          </a:p>
        </p:txBody>
      </p:sp>
      <p:sp>
        <p:nvSpPr>
          <p:cNvPr id="3" name="Content Placeholder 2"/>
          <p:cNvSpPr>
            <a:spLocks noGrp="1"/>
          </p:cNvSpPr>
          <p:nvPr>
            <p:ph idx="1"/>
          </p:nvPr>
        </p:nvSpPr>
        <p:spPr>
          <a:xfrm>
            <a:off x="3810000" y="3352800"/>
            <a:ext cx="4648200" cy="4876800"/>
          </a:xfrm>
        </p:spPr>
        <p:txBody>
          <a:bodyPr>
            <a:normAutofit/>
          </a:bodyPr>
          <a:lstStyle/>
          <a:p>
            <a:pPr marL="0" indent="0">
              <a:buNone/>
            </a:pPr>
            <a:r>
              <a:rPr lang="en-US" sz="3200" dirty="0" smtClean="0"/>
              <a:t> + Quran + Muhammad</a:t>
            </a:r>
            <a:endParaRPr lang="en-US" sz="3200" dirty="0"/>
          </a:p>
        </p:txBody>
      </p:sp>
      <p:pic>
        <p:nvPicPr>
          <p:cNvPr id="4" name="Picture 4" descr="http://gretachristina.typepad.com/.a/6a00d8341bf68b53ef0128771736d1970c-800w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981200"/>
            <a:ext cx="2171700" cy="2152650"/>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www.clker.com/cliparts/1/a/2/e/1197085885105139227CrazyTerabyte_Book.svg.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467830"/>
            <a:ext cx="1714500" cy="177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6379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Islam</a:t>
            </a:r>
            <a:endParaRPr lang="en-US" dirty="0"/>
          </a:p>
        </p:txBody>
      </p:sp>
      <p:sp>
        <p:nvSpPr>
          <p:cNvPr id="3" name="Content Placeholder 2"/>
          <p:cNvSpPr>
            <a:spLocks noGrp="1"/>
          </p:cNvSpPr>
          <p:nvPr>
            <p:ph idx="1"/>
          </p:nvPr>
        </p:nvSpPr>
        <p:spPr/>
        <p:txBody>
          <a:bodyPr/>
          <a:lstStyle/>
          <a:p>
            <a:r>
              <a:rPr lang="en-US" dirty="0" smtClean="0"/>
              <a:t>A monotheistic religion with Muhammad as the main prophet and the Quran as its holy book.</a:t>
            </a:r>
            <a:endParaRPr lang="en-US" dirty="0"/>
          </a:p>
        </p:txBody>
      </p:sp>
      <p:sp>
        <p:nvSpPr>
          <p:cNvPr id="4" name="Rectangle 3"/>
          <p:cNvSpPr/>
          <p:nvPr/>
        </p:nvSpPr>
        <p:spPr>
          <a:xfrm>
            <a:off x="5867400" y="4572000"/>
            <a:ext cx="1810111" cy="707886"/>
          </a:xfrm>
          <a:prstGeom prst="rect">
            <a:avLst/>
          </a:prstGeom>
        </p:spPr>
        <p:txBody>
          <a:bodyPr wrap="none">
            <a:spAutoFit/>
          </a:bodyPr>
          <a:lstStyle/>
          <a:p>
            <a:r>
              <a:rPr lang="en-US" sz="4000" dirty="0"/>
              <a:t>3</a:t>
            </a:r>
            <a:r>
              <a:rPr lang="en-US" sz="4000" dirty="0" smtClean="0"/>
              <a:t> </a:t>
            </a:r>
            <a:r>
              <a:rPr lang="en-US" sz="4000" dirty="0"/>
              <a:t>left…</a:t>
            </a:r>
          </a:p>
        </p:txBody>
      </p:sp>
    </p:spTree>
    <p:extLst>
      <p:ext uri="{BB962C8B-B14F-4D97-AF65-F5344CB8AC3E}">
        <p14:creationId xmlns:p14="http://schemas.microsoft.com/office/powerpoint/2010/main" val="17676233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Israel</a:t>
            </a:r>
            <a:endParaRPr lang="en-US" dirty="0"/>
          </a:p>
        </p:txBody>
      </p:sp>
      <p:pic>
        <p:nvPicPr>
          <p:cNvPr id="12290" name="Picture 2" descr="http://sweetclipart.com/multisite/sweetclipart/files/imagecache/middle/star_of_david_gol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729"/>
            <a:ext cx="2336616" cy="270555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0.tqn.com/d/atheism/1/0/B/c/is-ma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6625" y="1630164"/>
            <a:ext cx="1857375" cy="3990976"/>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openreflections.files.wordpress.com/2011/08/crowd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2023" y="2403191"/>
            <a:ext cx="3238500" cy="244492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6400800" y="3124200"/>
            <a:ext cx="685800"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400800" y="3276600"/>
            <a:ext cx="685800"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90249" y="3618725"/>
            <a:ext cx="533007"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556752" y="3352800"/>
            <a:ext cx="0" cy="5334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48599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Israel</a:t>
            </a:r>
            <a:endParaRPr lang="en-US" dirty="0"/>
          </a:p>
        </p:txBody>
      </p:sp>
      <p:sp>
        <p:nvSpPr>
          <p:cNvPr id="3" name="Content Placeholder 2"/>
          <p:cNvSpPr>
            <a:spLocks noGrp="1"/>
          </p:cNvSpPr>
          <p:nvPr>
            <p:ph idx="1"/>
          </p:nvPr>
        </p:nvSpPr>
        <p:spPr/>
        <p:txBody>
          <a:bodyPr/>
          <a:lstStyle/>
          <a:p>
            <a:r>
              <a:rPr lang="en-US" dirty="0" smtClean="0"/>
              <a:t>Is a country in the Middle East where most of its citizens are Jewish.</a:t>
            </a:r>
            <a:endParaRPr lang="en-US" dirty="0"/>
          </a:p>
        </p:txBody>
      </p:sp>
      <p:sp>
        <p:nvSpPr>
          <p:cNvPr id="4" name="Rectangle 3"/>
          <p:cNvSpPr/>
          <p:nvPr/>
        </p:nvSpPr>
        <p:spPr>
          <a:xfrm>
            <a:off x="5867400" y="4572000"/>
            <a:ext cx="1810111" cy="707886"/>
          </a:xfrm>
          <a:prstGeom prst="rect">
            <a:avLst/>
          </a:prstGeom>
        </p:spPr>
        <p:txBody>
          <a:bodyPr wrap="none">
            <a:spAutoFit/>
          </a:bodyPr>
          <a:lstStyle/>
          <a:p>
            <a:r>
              <a:rPr lang="en-US" sz="4000" dirty="0" smtClean="0"/>
              <a:t>2 </a:t>
            </a:r>
            <a:r>
              <a:rPr lang="en-US" sz="4000" dirty="0"/>
              <a:t>left…</a:t>
            </a:r>
          </a:p>
        </p:txBody>
      </p:sp>
    </p:spTree>
    <p:extLst>
      <p:ext uri="{BB962C8B-B14F-4D97-AF65-F5344CB8AC3E}">
        <p14:creationId xmlns:p14="http://schemas.microsoft.com/office/powerpoint/2010/main" val="22551836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Palestinians </a:t>
            </a:r>
            <a:endParaRPr lang="en-US" dirty="0"/>
          </a:p>
        </p:txBody>
      </p:sp>
      <p:pic>
        <p:nvPicPr>
          <p:cNvPr id="4" name="Picture 6" descr="http://openreflections.files.wordpress.com/2011/08/crowd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1469" y="2650573"/>
            <a:ext cx="2759536" cy="2083326"/>
          </a:xfrm>
          <a:prstGeom prst="rect">
            <a:avLst/>
          </a:prstGeom>
          <a:noFill/>
          <a:extLst>
            <a:ext uri="{909E8E84-426E-40DD-AFC4-6F175D3DCCD1}">
              <a14:hiddenFill xmlns:a14="http://schemas.microsoft.com/office/drawing/2010/main">
                <a:solidFill>
                  <a:srgbClr val="FFFFFF"/>
                </a:solidFill>
              </a14:hiddenFill>
            </a:ext>
          </a:extLst>
        </p:spPr>
      </p:pic>
      <p:sp>
        <p:nvSpPr>
          <p:cNvPr id="5" name="Plus 4"/>
          <p:cNvSpPr/>
          <p:nvPr/>
        </p:nvSpPr>
        <p:spPr>
          <a:xfrm>
            <a:off x="2512684" y="3283527"/>
            <a:ext cx="819151" cy="76200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qual 5"/>
          <p:cNvSpPr/>
          <p:nvPr/>
        </p:nvSpPr>
        <p:spPr>
          <a:xfrm>
            <a:off x="6281005" y="3359727"/>
            <a:ext cx="914400" cy="685800"/>
          </a:xfrm>
          <a:prstGeom prst="mathEqual">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4" descr="http://0.tqn.com/d/atheism/1/0/B/c/is-ma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5405" y="1630164"/>
            <a:ext cx="1857375" cy="3990976"/>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2" descr="http://upload.wikimedia.org/wikipedia/commons/0/09/Star_and_Crescent.svg"/>
          <p:cNvSpPr>
            <a:spLocks noChangeAspect="1" noChangeArrowheads="1"/>
          </p:cNvSpPr>
          <p:nvPr/>
        </p:nvSpPr>
        <p:spPr bwMode="auto">
          <a:xfrm>
            <a:off x="155575" y="-1379538"/>
            <a:ext cx="2876550" cy="2876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340" name="Picture 4" descr="http://gretachristina.typepad.com/.a/6a00d8341bf68b53ef0128771736d1970c-800w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438400"/>
            <a:ext cx="2171700"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5711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Palestinians </a:t>
            </a:r>
            <a:endParaRPr lang="en-US" dirty="0"/>
          </a:p>
        </p:txBody>
      </p:sp>
      <p:sp>
        <p:nvSpPr>
          <p:cNvPr id="3" name="Content Placeholder 2"/>
          <p:cNvSpPr>
            <a:spLocks noGrp="1"/>
          </p:cNvSpPr>
          <p:nvPr>
            <p:ph idx="1"/>
          </p:nvPr>
        </p:nvSpPr>
        <p:spPr/>
        <p:txBody>
          <a:bodyPr/>
          <a:lstStyle/>
          <a:p>
            <a:r>
              <a:rPr lang="en-US" dirty="0" smtClean="0"/>
              <a:t>Are a group of Muslims who used to live where Israel exists today. </a:t>
            </a:r>
          </a:p>
        </p:txBody>
      </p:sp>
      <p:sp>
        <p:nvSpPr>
          <p:cNvPr id="4" name="Rectangle 3"/>
          <p:cNvSpPr/>
          <p:nvPr/>
        </p:nvSpPr>
        <p:spPr>
          <a:xfrm>
            <a:off x="6400800" y="4939798"/>
            <a:ext cx="1810111" cy="707886"/>
          </a:xfrm>
          <a:prstGeom prst="rect">
            <a:avLst/>
          </a:prstGeom>
        </p:spPr>
        <p:txBody>
          <a:bodyPr wrap="none">
            <a:spAutoFit/>
          </a:bodyPr>
          <a:lstStyle/>
          <a:p>
            <a:r>
              <a:rPr lang="en-US" sz="4000" dirty="0"/>
              <a:t>1</a:t>
            </a:r>
            <a:r>
              <a:rPr lang="en-US" sz="4000" dirty="0" smtClean="0"/>
              <a:t> </a:t>
            </a:r>
            <a:r>
              <a:rPr lang="en-US" sz="4000" dirty="0"/>
              <a:t>left…</a:t>
            </a:r>
          </a:p>
        </p:txBody>
      </p:sp>
    </p:spTree>
    <p:extLst>
      <p:ext uri="{BB962C8B-B14F-4D97-AF65-F5344CB8AC3E}">
        <p14:creationId xmlns:p14="http://schemas.microsoft.com/office/powerpoint/2010/main" val="39861142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of Living</a:t>
            </a:r>
            <a:endParaRPr lang="en-US" dirty="0"/>
          </a:p>
        </p:txBody>
      </p:sp>
      <p:pic>
        <p:nvPicPr>
          <p:cNvPr id="22530" name="Picture 2" descr="http://www.clipartheaven.com/clipart/education_&amp;_schools/cartoons/report_card_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949250"/>
            <a:ext cx="2006600" cy="3009901"/>
          </a:xfrm>
          <a:prstGeom prst="rect">
            <a:avLst/>
          </a:prstGeom>
          <a:noFill/>
          <a:extLst>
            <a:ext uri="{909E8E84-426E-40DD-AFC4-6F175D3DCCD1}">
              <a14:hiddenFill xmlns:a14="http://schemas.microsoft.com/office/drawing/2010/main">
                <a:solidFill>
                  <a:srgbClr val="FFFFFF"/>
                </a:solidFill>
              </a14:hiddenFill>
            </a:ext>
          </a:extLst>
        </p:spPr>
      </p:pic>
      <p:sp>
        <p:nvSpPr>
          <p:cNvPr id="4" name="Equal 3"/>
          <p:cNvSpPr/>
          <p:nvPr/>
        </p:nvSpPr>
        <p:spPr>
          <a:xfrm>
            <a:off x="5181600" y="2454201"/>
            <a:ext cx="1219200" cy="514350"/>
          </a:xfrm>
          <a:prstGeom prst="mathEqual">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2532" name="Picture 4" descr="http://webtaj.com/images/sports-car-clip-art-vector-online-royalty-free-public_812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503" y="4339057"/>
            <a:ext cx="2040394" cy="1261644"/>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http://comps.canstockphoto.com/can-stock-photo_csp53312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503" y="2233612"/>
            <a:ext cx="2143125" cy="1147763"/>
          </a:xfrm>
          <a:prstGeom prst="rect">
            <a:avLst/>
          </a:prstGeom>
          <a:noFill/>
          <a:extLst>
            <a:ext uri="{909E8E84-426E-40DD-AFC4-6F175D3DCCD1}">
              <a14:hiddenFill xmlns:a14="http://schemas.microsoft.com/office/drawing/2010/main">
                <a:solidFill>
                  <a:srgbClr val="FFFFFF"/>
                </a:solidFill>
              </a14:hiddenFill>
            </a:ext>
          </a:extLst>
        </p:spPr>
      </p:pic>
      <p:pic>
        <p:nvPicPr>
          <p:cNvPr id="22536" name="Picture 8" descr="http://scientopia.org/blogs/scicurious/files/2010/10/rame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0314" y="1736287"/>
            <a:ext cx="2193227" cy="1950179"/>
          </a:xfrm>
          <a:prstGeom prst="rect">
            <a:avLst/>
          </a:prstGeom>
          <a:noFill/>
          <a:extLst>
            <a:ext uri="{909E8E84-426E-40DD-AFC4-6F175D3DCCD1}">
              <a14:hiddenFill xmlns:a14="http://schemas.microsoft.com/office/drawing/2010/main">
                <a:solidFill>
                  <a:srgbClr val="FFFFFF"/>
                </a:solidFill>
              </a14:hiddenFill>
            </a:ext>
          </a:extLst>
        </p:spPr>
      </p:pic>
      <p:pic>
        <p:nvPicPr>
          <p:cNvPr id="22538" name="Picture 10" descr="http://investorplace.com/wp-content/uploads/2013/09/stea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0976" y="3959151"/>
            <a:ext cx="2371901" cy="179073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clipartheaven.com/clipart/education_&amp;_schools/cartoons/report_card_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3781" y="4114800"/>
            <a:ext cx="1677837" cy="251675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theramenrater.com/wp-content/uploads/2011/11/2011_11_29_rrv_00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86505" y="2862039"/>
            <a:ext cx="957477" cy="724491"/>
          </a:xfrm>
          <a:prstGeom prst="rect">
            <a:avLst/>
          </a:prstGeom>
          <a:noFill/>
          <a:extLst>
            <a:ext uri="{909E8E84-426E-40DD-AFC4-6F175D3DCCD1}">
              <a14:hiddenFill xmlns:a14="http://schemas.microsoft.com/office/drawing/2010/main">
                <a:solidFill>
                  <a:srgbClr val="FFFFFF"/>
                </a:solidFill>
              </a14:hiddenFill>
            </a:ext>
          </a:extLst>
        </p:spPr>
      </p:pic>
      <p:sp>
        <p:nvSpPr>
          <p:cNvPr id="3" name="Plus 2"/>
          <p:cNvSpPr/>
          <p:nvPr/>
        </p:nvSpPr>
        <p:spPr>
          <a:xfrm>
            <a:off x="2244170" y="2390775"/>
            <a:ext cx="883772" cy="990600"/>
          </a:xfrm>
          <a:prstGeom prst="mathPlus">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lus 14"/>
          <p:cNvSpPr/>
          <p:nvPr/>
        </p:nvSpPr>
        <p:spPr>
          <a:xfrm>
            <a:off x="2196542" y="4474579"/>
            <a:ext cx="883772" cy="990600"/>
          </a:xfrm>
          <a:prstGeom prst="mathPlus">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Equal 15"/>
          <p:cNvSpPr/>
          <p:nvPr/>
        </p:nvSpPr>
        <p:spPr>
          <a:xfrm>
            <a:off x="5410200" y="4712704"/>
            <a:ext cx="1219200" cy="514350"/>
          </a:xfrm>
          <a:prstGeom prst="mathEqual">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 name="Straight Connector 6"/>
          <p:cNvCxnSpPr/>
          <p:nvPr/>
        </p:nvCxnSpPr>
        <p:spPr>
          <a:xfrm>
            <a:off x="4353395" y="2938238"/>
            <a:ext cx="1023695" cy="824427"/>
          </a:xfrm>
          <a:prstGeom prst="line">
            <a:avLst/>
          </a:prstGeom>
          <a:ln w="889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176927" y="2807493"/>
            <a:ext cx="1385674" cy="115165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239000" y="1903901"/>
            <a:ext cx="1143000" cy="1446550"/>
          </a:xfrm>
          <a:prstGeom prst="rect">
            <a:avLst/>
          </a:prstGeom>
          <a:noFill/>
        </p:spPr>
        <p:txBody>
          <a:bodyPr wrap="square" rtlCol="0">
            <a:spAutoFit/>
          </a:bodyPr>
          <a:lstStyle/>
          <a:p>
            <a:r>
              <a:rPr lang="en-US" sz="8800" dirty="0">
                <a:solidFill>
                  <a:srgbClr val="FF0000"/>
                </a:solidFill>
              </a:rPr>
              <a:t>D</a:t>
            </a:r>
          </a:p>
        </p:txBody>
      </p:sp>
      <p:sp>
        <p:nvSpPr>
          <p:cNvPr id="17" name="Rectangle 16"/>
          <p:cNvSpPr/>
          <p:nvPr/>
        </p:nvSpPr>
        <p:spPr>
          <a:xfrm>
            <a:off x="7409287" y="4705761"/>
            <a:ext cx="938077" cy="1446550"/>
          </a:xfrm>
          <a:prstGeom prst="rect">
            <a:avLst/>
          </a:prstGeom>
        </p:spPr>
        <p:txBody>
          <a:bodyPr wrap="none">
            <a:spAutoFit/>
          </a:bodyPr>
          <a:lstStyle/>
          <a:p>
            <a:r>
              <a:rPr lang="en-US" sz="8800" dirty="0" smtClean="0">
                <a:solidFill>
                  <a:srgbClr val="FF0000"/>
                </a:solidFill>
              </a:rPr>
              <a:t>A</a:t>
            </a:r>
            <a:endParaRPr lang="en-US" sz="8800" dirty="0">
              <a:solidFill>
                <a:srgbClr val="FF0000"/>
              </a:solidFill>
            </a:endParaRPr>
          </a:p>
        </p:txBody>
      </p:sp>
    </p:spTree>
    <p:extLst>
      <p:ext uri="{BB962C8B-B14F-4D97-AF65-F5344CB8AC3E}">
        <p14:creationId xmlns:p14="http://schemas.microsoft.com/office/powerpoint/2010/main" val="6201609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of Living</a:t>
            </a:r>
            <a:endParaRPr lang="en-US" dirty="0"/>
          </a:p>
        </p:txBody>
      </p:sp>
      <p:sp>
        <p:nvSpPr>
          <p:cNvPr id="3" name="Content Placeholder 2"/>
          <p:cNvSpPr>
            <a:spLocks noGrp="1"/>
          </p:cNvSpPr>
          <p:nvPr>
            <p:ph idx="1"/>
          </p:nvPr>
        </p:nvSpPr>
        <p:spPr/>
        <p:txBody>
          <a:bodyPr/>
          <a:lstStyle/>
          <a:p>
            <a:endParaRPr lang="en-US" dirty="0" smtClean="0"/>
          </a:p>
          <a:p>
            <a:r>
              <a:rPr lang="en-US" dirty="0" smtClean="0"/>
              <a:t>the average quality of life for a person living in a community.</a:t>
            </a:r>
          </a:p>
          <a:p>
            <a:endParaRPr lang="en-US" dirty="0"/>
          </a:p>
          <a:p>
            <a:pPr marL="0" indent="0">
              <a:buNone/>
            </a:pPr>
            <a:endParaRPr lang="en-US" dirty="0"/>
          </a:p>
        </p:txBody>
      </p:sp>
      <p:sp>
        <p:nvSpPr>
          <p:cNvPr id="4" name="Rectangle 3"/>
          <p:cNvSpPr/>
          <p:nvPr/>
        </p:nvSpPr>
        <p:spPr>
          <a:xfrm>
            <a:off x="5867400" y="4572000"/>
            <a:ext cx="1810111" cy="707886"/>
          </a:xfrm>
          <a:prstGeom prst="rect">
            <a:avLst/>
          </a:prstGeom>
        </p:spPr>
        <p:txBody>
          <a:bodyPr wrap="none">
            <a:spAutoFit/>
          </a:bodyPr>
          <a:lstStyle/>
          <a:p>
            <a:r>
              <a:rPr lang="en-US" sz="4000" dirty="0" smtClean="0"/>
              <a:t>0 </a:t>
            </a:r>
            <a:r>
              <a:rPr lang="en-US" sz="4000" dirty="0"/>
              <a:t>left…</a:t>
            </a:r>
          </a:p>
        </p:txBody>
      </p:sp>
    </p:spTree>
    <p:extLst>
      <p:ext uri="{BB962C8B-B14F-4D97-AF65-F5344CB8AC3E}">
        <p14:creationId xmlns:p14="http://schemas.microsoft.com/office/powerpoint/2010/main" val="22584273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 Wall</a:t>
            </a:r>
            <a:endParaRPr lang="en-US" dirty="0"/>
          </a:p>
        </p:txBody>
      </p:sp>
      <p:sp>
        <p:nvSpPr>
          <p:cNvPr id="3" name="Content Placeholder 2"/>
          <p:cNvSpPr>
            <a:spLocks noGrp="1"/>
          </p:cNvSpPr>
          <p:nvPr>
            <p:ph idx="1"/>
          </p:nvPr>
        </p:nvSpPr>
        <p:spPr/>
        <p:txBody>
          <a:bodyPr/>
          <a:lstStyle/>
          <a:p>
            <a:pPr marL="0" indent="0">
              <a:buNone/>
            </a:pPr>
            <a:r>
              <a:rPr lang="en-US" dirty="0" smtClean="0"/>
              <a:t>1. Vocabulary Word</a:t>
            </a:r>
          </a:p>
          <a:p>
            <a:pPr marL="0" indent="0">
              <a:buNone/>
            </a:pPr>
            <a:r>
              <a:rPr lang="en-US" dirty="0" smtClean="0"/>
              <a:t>2. Definition</a:t>
            </a:r>
          </a:p>
          <a:p>
            <a:pPr marL="0" indent="0">
              <a:buNone/>
            </a:pPr>
            <a:r>
              <a:rPr lang="en-US" dirty="0" smtClean="0"/>
              <a:t>3. A picture showing the meaning of the word</a:t>
            </a:r>
          </a:p>
          <a:p>
            <a:pPr marL="0" indent="0">
              <a:buNone/>
            </a:pPr>
            <a:endParaRPr lang="en-US" dirty="0"/>
          </a:p>
          <a:p>
            <a:pPr marL="0" indent="0">
              <a:buNone/>
            </a:pPr>
            <a:endParaRPr lang="en-US" dirty="0" smtClean="0"/>
          </a:p>
          <a:p>
            <a:pPr marL="0" indent="0">
              <a:buNone/>
            </a:pPr>
            <a:r>
              <a:rPr lang="en-US" dirty="0" smtClean="0"/>
              <a:t>Study Help!!!</a:t>
            </a:r>
          </a:p>
          <a:p>
            <a:pPr marL="0" indent="0">
              <a:buNone/>
            </a:pPr>
            <a:r>
              <a:rPr lang="en-US" dirty="0"/>
              <a:t>http://quizlet.com/_125fv1</a:t>
            </a:r>
          </a:p>
        </p:txBody>
      </p:sp>
    </p:spTree>
    <p:extLst>
      <p:ext uri="{BB962C8B-B14F-4D97-AF65-F5344CB8AC3E}">
        <p14:creationId xmlns:p14="http://schemas.microsoft.com/office/powerpoint/2010/main" val="20747259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Vocabulary Words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879720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Middle East</a:t>
            </a:r>
            <a:endParaRPr lang="en-US" dirty="0"/>
          </a:p>
        </p:txBody>
      </p:sp>
      <p:sp>
        <p:nvSpPr>
          <p:cNvPr id="3" name="Content Placeholder 2"/>
          <p:cNvSpPr>
            <a:spLocks noGrp="1"/>
          </p:cNvSpPr>
          <p:nvPr>
            <p:ph sz="half" idx="1"/>
          </p:nvPr>
        </p:nvSpPr>
        <p:spPr>
          <a:xfrm>
            <a:off x="471055" y="1375937"/>
            <a:ext cx="7239000" cy="4718304"/>
          </a:xfrm>
        </p:spPr>
        <p:txBody>
          <a:bodyPr>
            <a:normAutofit/>
          </a:bodyPr>
          <a:lstStyle/>
          <a:p>
            <a:r>
              <a:rPr lang="en-US" sz="2400" dirty="0" smtClean="0"/>
              <a:t>Based on this physical map, what can you infer about the climate in the Middle East?</a:t>
            </a:r>
            <a:endParaRPr lang="en-US" sz="2400" dirty="0"/>
          </a:p>
        </p:txBody>
      </p:sp>
      <p:sp>
        <p:nvSpPr>
          <p:cNvPr id="13" name="Content Placeholder 2"/>
          <p:cNvSpPr txBox="1">
            <a:spLocks/>
          </p:cNvSpPr>
          <p:nvPr/>
        </p:nvSpPr>
        <p:spPr>
          <a:xfrm>
            <a:off x="471055" y="1596735"/>
            <a:ext cx="8229600"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dirty="0"/>
          </a:p>
        </p:txBody>
      </p:sp>
      <p:pic>
        <p:nvPicPr>
          <p:cNvPr id="1028" name="Picture 4" descr="http://www.siue.edu/~stamari/ME_S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268" y="2315437"/>
            <a:ext cx="5219063" cy="521906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105400" y="4035135"/>
            <a:ext cx="408824" cy="1200329"/>
          </a:xfrm>
          <a:prstGeom prst="rect">
            <a:avLst/>
          </a:prstGeom>
        </p:spPr>
        <p:txBody>
          <a:bodyPr wrap="square">
            <a:spAutoFit/>
          </a:bodyPr>
          <a:lstStyle/>
          <a:p>
            <a:r>
              <a:rPr lang="en-US" sz="7200" b="1" dirty="0">
                <a:solidFill>
                  <a:srgbClr val="FF0000"/>
                </a:solidFill>
              </a:rPr>
              <a:t>3</a:t>
            </a:r>
          </a:p>
        </p:txBody>
      </p:sp>
      <p:sp>
        <p:nvSpPr>
          <p:cNvPr id="7" name="Rectangle 6"/>
          <p:cNvSpPr/>
          <p:nvPr/>
        </p:nvSpPr>
        <p:spPr>
          <a:xfrm>
            <a:off x="2362200" y="4800600"/>
            <a:ext cx="1913472" cy="1107996"/>
          </a:xfrm>
          <a:prstGeom prst="rect">
            <a:avLst/>
          </a:prstGeom>
        </p:spPr>
        <p:txBody>
          <a:bodyPr wrap="square">
            <a:spAutoFit/>
          </a:bodyPr>
          <a:lstStyle/>
          <a:p>
            <a:r>
              <a:rPr lang="en-US" sz="6600" b="1" dirty="0" smtClean="0">
                <a:solidFill>
                  <a:srgbClr val="FF0000"/>
                </a:solidFill>
              </a:rPr>
              <a:t>2</a:t>
            </a:r>
            <a:endParaRPr lang="en-US" sz="6600" b="1" dirty="0">
              <a:solidFill>
                <a:srgbClr val="FF0000"/>
              </a:solidFill>
            </a:endParaRPr>
          </a:p>
        </p:txBody>
      </p:sp>
      <p:cxnSp>
        <p:nvCxnSpPr>
          <p:cNvPr id="15" name="Straight Connector 14"/>
          <p:cNvCxnSpPr/>
          <p:nvPr/>
        </p:nvCxnSpPr>
        <p:spPr>
          <a:xfrm>
            <a:off x="3475228" y="3886200"/>
            <a:ext cx="78146" cy="448980"/>
          </a:xfrm>
          <a:prstGeom prst="line">
            <a:avLst/>
          </a:prstGeom>
          <a:ln w="1143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712952" y="3134999"/>
            <a:ext cx="334911" cy="1200181"/>
          </a:xfrm>
          <a:prstGeom prst="line">
            <a:avLst/>
          </a:prstGeom>
          <a:ln w="1143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2971800" y="2315437"/>
            <a:ext cx="23846" cy="182023"/>
          </a:xfrm>
          <a:prstGeom prst="line">
            <a:avLst/>
          </a:prstGeom>
          <a:ln w="1143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935079" y="2315437"/>
            <a:ext cx="796683" cy="0"/>
          </a:xfrm>
          <a:prstGeom prst="line">
            <a:avLst/>
          </a:prstGeom>
          <a:ln w="1143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1640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Petroleum</a:t>
            </a:r>
            <a:endParaRPr lang="en-US" dirty="0"/>
          </a:p>
        </p:txBody>
      </p:sp>
      <p:sp>
        <p:nvSpPr>
          <p:cNvPr id="3" name="Content Placeholder 2"/>
          <p:cNvSpPr>
            <a:spLocks noGrp="1"/>
          </p:cNvSpPr>
          <p:nvPr>
            <p:ph idx="1"/>
          </p:nvPr>
        </p:nvSpPr>
        <p:spPr/>
        <p:txBody>
          <a:bodyPr/>
          <a:lstStyle/>
          <a:p>
            <a:endParaRPr lang="en-US"/>
          </a:p>
        </p:txBody>
      </p:sp>
      <p:pic>
        <p:nvPicPr>
          <p:cNvPr id="17410" name="Picture 2" descr="http://fleetowner.com/site-files/fleetowner.com/files/archive/blog.fleetowner.com/trucks_at_work/wp-content/uploads/2011/02/oil-ri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293" y="1752600"/>
            <a:ext cx="4210050" cy="421005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us.123rf.com/400wm/400/400/thecarlinco/thecarlinco0807/thecarlinco080700028/3284153-oil-drum-spilling-oi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7208" y="1523999"/>
            <a:ext cx="3653617" cy="2744321"/>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http://29ermountainbikereviews.com/wp-content/uploads/2013/09/blue-cars-clipartsimple-blue-car---free-clip-art-2aruvml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9696" y="4401108"/>
            <a:ext cx="4268640" cy="1561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8380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Petroleum</a:t>
            </a:r>
            <a:endParaRPr lang="en-US" dirty="0"/>
          </a:p>
        </p:txBody>
      </p:sp>
      <p:sp>
        <p:nvSpPr>
          <p:cNvPr id="3" name="Content Placeholder 2"/>
          <p:cNvSpPr>
            <a:spLocks noGrp="1"/>
          </p:cNvSpPr>
          <p:nvPr>
            <p:ph idx="1"/>
          </p:nvPr>
        </p:nvSpPr>
        <p:spPr/>
        <p:txBody>
          <a:bodyPr/>
          <a:lstStyle/>
          <a:p>
            <a:r>
              <a:rPr lang="en-US" dirty="0" smtClean="0"/>
              <a:t>The name for the natural resource that powers cars. Synonym for oil or fossil fields.</a:t>
            </a:r>
            <a:endParaRPr lang="en-US" dirty="0"/>
          </a:p>
        </p:txBody>
      </p:sp>
    </p:spTree>
    <p:extLst>
      <p:ext uri="{BB962C8B-B14F-4D97-AF65-F5344CB8AC3E}">
        <p14:creationId xmlns:p14="http://schemas.microsoft.com/office/powerpoint/2010/main" val="23779718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Settlement</a:t>
            </a:r>
            <a:endParaRPr lang="en-US" dirty="0"/>
          </a:p>
        </p:txBody>
      </p:sp>
      <p:sp>
        <p:nvSpPr>
          <p:cNvPr id="3" name="Content Placeholder 2"/>
          <p:cNvSpPr>
            <a:spLocks noGrp="1"/>
          </p:cNvSpPr>
          <p:nvPr>
            <p:ph idx="1"/>
          </p:nvPr>
        </p:nvSpPr>
        <p:spPr/>
        <p:txBody>
          <a:bodyPr/>
          <a:lstStyle/>
          <a:p>
            <a:r>
              <a:rPr lang="en-US" dirty="0" smtClean="0"/>
              <a:t>The building of a town or community in an area previously empty. </a:t>
            </a:r>
            <a:endParaRPr lang="en-US" dirty="0"/>
          </a:p>
        </p:txBody>
      </p:sp>
    </p:spTree>
    <p:extLst>
      <p:ext uri="{BB962C8B-B14F-4D97-AF65-F5344CB8AC3E}">
        <p14:creationId xmlns:p14="http://schemas.microsoft.com/office/powerpoint/2010/main" val="28010775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Refugee</a:t>
            </a:r>
            <a:endParaRPr lang="en-US" dirty="0"/>
          </a:p>
        </p:txBody>
      </p:sp>
      <p:pic>
        <p:nvPicPr>
          <p:cNvPr id="15362" name="Picture 2" descr="http://www.clker.com/cliparts/8/9/9/d/11949855741697952186small_house_01.svg.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250930"/>
            <a:ext cx="2890982" cy="2981325"/>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www.clipartguide.com/_named_clipart_images/0511-0908-1722-5907_Cartoon_of_a_Scared_Man_Running_for_Help_clipart_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4129953"/>
            <a:ext cx="1223963" cy="1666876"/>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http://www.clipartguide.com/_named_clipart_images/0511-0908-1722-5907_Cartoon_of_a_Scared_Man_Running_for_Help_clipart_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5308" y="4419600"/>
            <a:ext cx="1223963" cy="1666875"/>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http://bestclipartblog.com/clipart-pics/tornado-clip-art-1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1447800"/>
            <a:ext cx="1866900" cy="1866900"/>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descr="http://www.clker.com/cliparts/d/b/5/6/1219800149560579432soldier%20aiming.svg.m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147290"/>
            <a:ext cx="2095500" cy="181610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2" descr="http://dir.coolclips.com/Fantasy/Myths_and_Legends/Movie_Monsters/cartoon_mob_CoolClips_even0275.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4" descr="http://dir.coolclips.com/Fantasy/Myths_and_Legends/Movie_Monsters/cartoon_mob_CoolClips_even0275.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376" name="Picture 16" descr="http://3.bp.blogspot.com/_gjGEFAes7vA/Se3nmlrRspI/AAAAAAAAGl4/9cwJl2gtuw8/s640/angry+mob.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6466" y="5180614"/>
            <a:ext cx="2590800" cy="1590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4706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Arable Land</a:t>
            </a:r>
            <a:endParaRPr lang="en-US" dirty="0"/>
          </a:p>
        </p:txBody>
      </p:sp>
      <p:pic>
        <p:nvPicPr>
          <p:cNvPr id="16386" name="Picture 2" descr="http://www.foodsystemsnyc.org/sites/default/files/pictures/scenic%20hudson%20protected%20farmland%20(source%20scenic%20huds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199278"/>
            <a:ext cx="4172805" cy="2348087"/>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www.greenprospectsasia.com/sites/default/files/images/dec_pix/non-arable%20land_pg18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8530" y="2199278"/>
            <a:ext cx="3905250" cy="2457451"/>
          </a:xfrm>
          <a:prstGeom prst="rect">
            <a:avLst/>
          </a:prstGeom>
          <a:noFill/>
          <a:extLst>
            <a:ext uri="{909E8E84-426E-40DD-AFC4-6F175D3DCCD1}">
              <a14:hiddenFill xmlns:a14="http://schemas.microsoft.com/office/drawing/2010/main">
                <a:solidFill>
                  <a:srgbClr val="FFFFFF"/>
                </a:solidFill>
              </a14:hiddenFill>
            </a:ext>
          </a:extLst>
        </p:spPr>
      </p:pic>
      <p:sp>
        <p:nvSpPr>
          <p:cNvPr id="5" name="Minus 4"/>
          <p:cNvSpPr/>
          <p:nvPr/>
        </p:nvSpPr>
        <p:spPr>
          <a:xfrm rot="2426145">
            <a:off x="5369824" y="3307061"/>
            <a:ext cx="3429000" cy="1608277"/>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inus 7"/>
          <p:cNvSpPr/>
          <p:nvPr/>
        </p:nvSpPr>
        <p:spPr>
          <a:xfrm rot="18847343">
            <a:off x="5168233" y="3307062"/>
            <a:ext cx="3429000" cy="1608277"/>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41651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Arable Land</a:t>
            </a:r>
            <a:endParaRPr lang="en-US" dirty="0"/>
          </a:p>
        </p:txBody>
      </p:sp>
      <p:sp>
        <p:nvSpPr>
          <p:cNvPr id="3" name="Content Placeholder 2"/>
          <p:cNvSpPr>
            <a:spLocks noGrp="1"/>
          </p:cNvSpPr>
          <p:nvPr>
            <p:ph idx="1"/>
          </p:nvPr>
        </p:nvSpPr>
        <p:spPr/>
        <p:txBody>
          <a:bodyPr/>
          <a:lstStyle/>
          <a:p>
            <a:r>
              <a:rPr lang="en-US" dirty="0" smtClean="0"/>
              <a:t>Land that can grow crops</a:t>
            </a:r>
            <a:endParaRPr lang="en-US" dirty="0"/>
          </a:p>
        </p:txBody>
      </p:sp>
    </p:spTree>
    <p:extLst>
      <p:ext uri="{BB962C8B-B14F-4D97-AF65-F5344CB8AC3E}">
        <p14:creationId xmlns:p14="http://schemas.microsoft.com/office/powerpoint/2010/main" val="19943422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Settlement</a:t>
            </a:r>
            <a:endParaRPr lang="en-US" dirty="0"/>
          </a:p>
        </p:txBody>
      </p:sp>
      <p:pic>
        <p:nvPicPr>
          <p:cNvPr id="13314" name="Picture 2" descr="http://stateofisrael.com/Israeli%20Fla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267199"/>
            <a:ext cx="2362200" cy="1720939"/>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www.clker.com/cliparts/0/f/b/8/1197091304272882353carlitos_Cartoon_Landscape.svg.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439949"/>
            <a:ext cx="3009900" cy="22072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clker.com/cliparts/0/f/b/8/1197091304272882353carlitos_Cartoon_Landscape.svg.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870527"/>
            <a:ext cx="3044536" cy="2232661"/>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www.clker.com/cliparts/8/9/9/d/11949855741697952186small_house_01.svg.m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208188"/>
            <a:ext cx="1510145" cy="155733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3276600" y="4986856"/>
            <a:ext cx="2590800" cy="0"/>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2" descr="http://stateofisrael.com/Israeli%20Fla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83109"/>
            <a:ext cx="2362200" cy="172093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p:nvCxnSpPr>
        <p:spPr>
          <a:xfrm flipH="1" flipV="1">
            <a:off x="762000" y="1491096"/>
            <a:ext cx="2819400" cy="212321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838200" y="1524000"/>
            <a:ext cx="2667000" cy="188004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itle 1"/>
          <p:cNvSpPr txBox="1">
            <a:spLocks/>
          </p:cNvSpPr>
          <p:nvPr/>
        </p:nvSpPr>
        <p:spPr>
          <a:xfrm>
            <a:off x="228600" y="1828800"/>
            <a:ext cx="533400" cy="990600"/>
          </a:xfrm>
          <a:prstGeom prst="rect">
            <a:avLst/>
          </a:prstGeom>
        </p:spPr>
        <p:txBody>
          <a:bodyPr vert="horz" lIns="91440" tIns="45720" rIns="91440" bIns="45720" rtlCol="0" anchor="ctr">
            <a:normAutofit fontScale="85000" lnSpcReduction="1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smtClean="0"/>
              <a:t>1.</a:t>
            </a:r>
            <a:endParaRPr lang="en-US" dirty="0"/>
          </a:p>
        </p:txBody>
      </p:sp>
      <p:sp>
        <p:nvSpPr>
          <p:cNvPr id="21" name="Title 1"/>
          <p:cNvSpPr txBox="1">
            <a:spLocks/>
          </p:cNvSpPr>
          <p:nvPr/>
        </p:nvSpPr>
        <p:spPr>
          <a:xfrm>
            <a:off x="100445" y="4491557"/>
            <a:ext cx="533400" cy="990600"/>
          </a:xfrm>
          <a:prstGeom prst="rect">
            <a:avLst/>
          </a:prstGeom>
        </p:spPr>
        <p:txBody>
          <a:bodyPr vert="horz" lIns="91440" tIns="45720" rIns="91440" bIns="45720" rtlCol="0" anchor="ctr">
            <a:normAutofit fontScale="85000" lnSpcReduction="1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t>2</a:t>
            </a:r>
            <a:r>
              <a:rPr lang="en-US" dirty="0" smtClean="0"/>
              <a:t>.</a:t>
            </a:r>
            <a:endParaRPr lang="en-US" dirty="0"/>
          </a:p>
        </p:txBody>
      </p:sp>
      <p:pic>
        <p:nvPicPr>
          <p:cNvPr id="22" name="Picture 6" descr="http://www.clker.com/cliparts/8/9/9/d/11949855741697952186small_house_01.svg.m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114800"/>
            <a:ext cx="1510145" cy="155733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http://www.clker.com/cliparts/8/9/9/d/11949855741697952186small_house_01.svg.m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348999"/>
            <a:ext cx="1510145" cy="1557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6091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Refugee</a:t>
            </a:r>
            <a:endParaRPr lang="en-US" dirty="0"/>
          </a:p>
        </p:txBody>
      </p:sp>
      <p:sp>
        <p:nvSpPr>
          <p:cNvPr id="3" name="Content Placeholder 2"/>
          <p:cNvSpPr>
            <a:spLocks noGrp="1"/>
          </p:cNvSpPr>
          <p:nvPr>
            <p:ph idx="1"/>
          </p:nvPr>
        </p:nvSpPr>
        <p:spPr/>
        <p:txBody>
          <a:bodyPr/>
          <a:lstStyle/>
          <a:p>
            <a:r>
              <a:rPr lang="en-US" dirty="0"/>
              <a:t>a person who has been forced to leave their country in order to escape war, persecution, or natural disaster.</a:t>
            </a:r>
          </a:p>
        </p:txBody>
      </p:sp>
    </p:spTree>
    <p:extLst>
      <p:ext uri="{BB962C8B-B14F-4D97-AF65-F5344CB8AC3E}">
        <p14:creationId xmlns:p14="http://schemas.microsoft.com/office/powerpoint/2010/main" val="38926777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Israel</a:t>
            </a:r>
            <a:endParaRPr lang="en-US" dirty="0"/>
          </a:p>
        </p:txBody>
      </p:sp>
      <p:sp>
        <p:nvSpPr>
          <p:cNvPr id="4" name="Content Placeholder 3"/>
          <p:cNvSpPr>
            <a:spLocks noGrp="1"/>
          </p:cNvSpPr>
          <p:nvPr>
            <p:ph sz="half" idx="1"/>
          </p:nvPr>
        </p:nvSpPr>
        <p:spPr/>
        <p:txBody>
          <a:bodyPr/>
          <a:lstStyle/>
          <a:p>
            <a:endParaRPr lang="en-US"/>
          </a:p>
        </p:txBody>
      </p:sp>
      <p:pic>
        <p:nvPicPr>
          <p:cNvPr id="2050" name="Picture 2" descr="http://www.operationworld.org/files/ow/maps/lgmap/isra-MMAP-m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0825" y="3429000"/>
            <a:ext cx="4152468" cy="29241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graceuniversity.edu/iip/wp-content/uploads/2013/05/Western-Wall-And-Omar-Mosque-Jerusalem-Israel-1-1600x12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7168" y="457200"/>
            <a:ext cx="3659781"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israel-catalog.com/sites/default/files/products/images/israel-flag-bi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722" y="4219574"/>
            <a:ext cx="3948744" cy="263842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bobmay.info/images/wall/abu_dis_wall_855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722" y="1447799"/>
            <a:ext cx="3695700" cy="277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7320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Saudi Arabia</a:t>
            </a:r>
            <a:endParaRPr lang="en-US" dirty="0"/>
          </a:p>
        </p:txBody>
      </p:sp>
      <p:sp>
        <p:nvSpPr>
          <p:cNvPr id="4" name="Content Placeholder 3"/>
          <p:cNvSpPr>
            <a:spLocks noGrp="1"/>
          </p:cNvSpPr>
          <p:nvPr>
            <p:ph sz="half" idx="1"/>
          </p:nvPr>
        </p:nvSpPr>
        <p:spPr/>
        <p:txBody>
          <a:bodyPr/>
          <a:lstStyle/>
          <a:p>
            <a:endParaRPr lang="en-US"/>
          </a:p>
        </p:txBody>
      </p:sp>
      <p:pic>
        <p:nvPicPr>
          <p:cNvPr id="8194" name="Picture 2" descr="http://upload.wikimedia.org/wikipedia/commons/0/04/Saudi_Arabia_ma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2362200"/>
            <a:ext cx="4135433" cy="405765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worldatlas.com/webimage/flags/countrys/zzzflags/salarg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5493"/>
            <a:ext cx="3810000" cy="254317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www.socialistrevolution.org/wp-content/uploads/2011/10/obama-saudi-arabia_4728643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348369"/>
            <a:ext cx="3365153" cy="2440597"/>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thelevantpost.com/wp-content/uploads/2012/07/oi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460" y="4038600"/>
            <a:ext cx="4533340" cy="2657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372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53291"/>
            <a:ext cx="8229600" cy="990600"/>
          </a:xfrm>
        </p:spPr>
        <p:txBody>
          <a:bodyPr/>
          <a:lstStyle/>
          <a:p>
            <a:r>
              <a:rPr lang="en-US" dirty="0" smtClean="0"/>
              <a:t>Why should we care?</a:t>
            </a:r>
            <a:endParaRPr lang="en-US" dirty="0"/>
          </a:p>
        </p:txBody>
      </p:sp>
      <p:sp>
        <p:nvSpPr>
          <p:cNvPr id="3" name="Content Placeholder 2"/>
          <p:cNvSpPr>
            <a:spLocks noGrp="1"/>
          </p:cNvSpPr>
          <p:nvPr>
            <p:ph idx="1"/>
          </p:nvPr>
        </p:nvSpPr>
        <p:spPr>
          <a:xfrm>
            <a:off x="381000" y="1143000"/>
            <a:ext cx="3886200" cy="4876800"/>
          </a:xfrm>
        </p:spPr>
        <p:txBody>
          <a:bodyPr/>
          <a:lstStyle/>
          <a:p>
            <a:r>
              <a:rPr lang="en-US" dirty="0" smtClean="0"/>
              <a:t>Middle East is an interesting region to study. </a:t>
            </a:r>
          </a:p>
          <a:p>
            <a:endParaRPr lang="en-US" dirty="0" smtClean="0"/>
          </a:p>
          <a:p>
            <a:r>
              <a:rPr lang="en-US" dirty="0" smtClean="0"/>
              <a:t>Strengths and Weaknesses</a:t>
            </a:r>
          </a:p>
          <a:p>
            <a:endParaRPr lang="en-US" dirty="0"/>
          </a:p>
        </p:txBody>
      </p:sp>
      <p:pic>
        <p:nvPicPr>
          <p:cNvPr id="4" name="Picture 2" descr="http://www-tc.pbs.org/wnet/wideangle/previous_seasons/shows/lebanon/images/map_off.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371600"/>
            <a:ext cx="5000625" cy="353377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182" y="3581400"/>
            <a:ext cx="4619625" cy="315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84792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Iraq</a:t>
            </a:r>
            <a:endParaRPr lang="en-US" dirty="0"/>
          </a:p>
        </p:txBody>
      </p:sp>
      <p:sp>
        <p:nvSpPr>
          <p:cNvPr id="4" name="Content Placeholder 3"/>
          <p:cNvSpPr>
            <a:spLocks noGrp="1"/>
          </p:cNvSpPr>
          <p:nvPr>
            <p:ph sz="half" idx="1"/>
          </p:nvPr>
        </p:nvSpPr>
        <p:spPr/>
        <p:txBody>
          <a:bodyPr/>
          <a:lstStyle/>
          <a:p>
            <a:endParaRPr lang="en-US"/>
          </a:p>
        </p:txBody>
      </p:sp>
      <p:pic>
        <p:nvPicPr>
          <p:cNvPr id="3074" name="Picture 2" descr="http://www.lonelyplanet.com/maps/middle-east/iraq/map_of_iraq.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4225" y="3421156"/>
            <a:ext cx="4438650" cy="333375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descr="data:image/jpeg;base64,/9j/4AAQSkZJRgABAQAAAQABAAD/2wCEAAkGBxQTEhUUExQWFhUXGCAaGRcYGB4gHhsgHxwfHh4gHx0fICggHSQlIB4cITEhJSkrLy4uHiAzODMsNygtLi0BCgoKDg0OGxAQGywkHyQvLCwvLCwsLCwsLCwsLCwsLCwsLCwsLCwsLCwsLCwsLCwsLCwsLCwsLCwsLCwsLCwsLP/AABEIAKgBKwMBIgACEQEDEQH/xAAcAAACAgMBAQAAAAAAAAAAAAAFBgMEAAIHAQj/xABAEAACAQIFAgQEAwcEAAUFAQABAhEDIQAEBRIxQVEGEyJhMnGBkRRCoQcjUrHB0eEVYnLwJDOCkvFDU2Nzshb/xAAYAQADAQEAAAAAAAAAAAAAAAAAAQIDBP/EACIRAAICAgICAwEBAAAAAAAAAAABAhESITFBA2ETMlEicf/aAAwDAQACEQMRAD8A6yWx6GxRqZ1B1JPsP+gfXGn+pp74nNCwCYbG27A0aknQz7xbGraogj3wZoMWFN2PZwN/1Fexxi6ml+R/32wvkQ8AlOPd2Bo1FDwZHcY1/wBTSJBJHeOv3wLypjfjaCk493YE/wCpj3j5Y2r6iAJUFj24/wA4eZOIU3Y23YX21epaKRBPc/1xYTU2/hH3/wAYbYqDO7GbsB21Qj8o97/4xF/rTQTsnsAf7xhZoeId3Y9DYW/9YrEWpqD3kQPpuk42o6rV/ME+kjDyQYjFux7uwCfWY/KPv/jGyaxe4BHSP6mf0ws0GIb3Y83YEvqwHQ48/wBWtO0/LE/J6Hh7C+7GBsBH1iBug8cW/liKlrRPK4eYOIwbse7sAf8AVmngR+v8sYuqnrb5R/XDzFiHd2PN+BDauogRz3OJqWoKebR7Yn5PQ/j9hHfjzfgO+qRNiR0viEasTwp+4wfJ6DD2HS+NS+F99WfgXPbGp1GoGksIji39sPNCxGLdjzdha/1l/b7/AOMbDVW+d+hH8yMGYsRi348L4DjVRHwn7/4xDU1mOn6/4xPyeisF+hwvjUtgA+uDt+uIn1cMQQCfbD+R/gYL9GIvjTIsSktzuYcEcMQOfbr1wFbVP9v6n+2L2WzK7bSbn4bCZM2t1n54anfQYoX/AMfTeNtUEf7Tz9RicKSdoUx3nnCIuSFIMUqwjyVMSZE8ASWHcxaZ4GPa1fMoqTmasMQF3oVieu6YgdCJnt1xJWJ0FKF8blQD/Ef0GEqjqGYMgO1fbyVJHXoI9f8A3scWMxrFWlZqkTAEerkSL83wUFDayMfit7D+/wDbGj0zwOv6DANM5XiFdQpMBmFwYkcxyOtxgbQeuW2tWY3G4o4/NxF7n2GFQUNQoFDIEbjJHEnvGLDEAWAJ7SAT9+cIa0vNbbvYiSC24ggRNyTKyI57jFalT2kkPupm/wAbMBeD6nv0wnBMabQ85jNN/AyH3AI+4P8AfFLLaiGIPmgDtu/sD9sCaFAg2PpPDSII7mCYteDidcqKRvTVyb7Z9X0HXFRVdiY0UXU8NP1viUqY6j+f+PngNS1gKxTYtIgTJuOva3Tk98Wf9YZVBNJmPXbf3H6Xw2hBJcrIv9umMagF/tgMfEzmYpABV3NLXA7/AOMe5bxNTcwVYMflH3xNMYVNOcY9KMCMz4sVbLSci/qJAUxyQRMjpON8r4jpv+StPtTZh+g/XBTCi+6dMR5DJeWGG4kEyJ/L7D2/vinm9eAMLQrEi8shA726m3yx4ddqEemmg7GZ+vGAKCFQlWAKE+8iP53xsE6k/IA/1wp6v4mzNEimAhJuQ6mRIsIkReLe+Lq16jqCyhSRcMl1J/XBTChh8nqcYm3pc+2EvKZepXasGqOoDKoJY7RJBgX5g8Hp88GaPh1QNy1DaQQpNvaeRaLYOB4hpqZ+WPBRj54hXTl2kb6hFx/5rHjnrGKyZLy2VRXrCVmCy3iLAFffCyQYMt1aE+k3B/7/AN+WPWIQQxA+ZjCvn6WZNQsKrGlugS3HT5TNrYt0tF84S1UEE3hp+Yk4ehUGTmEIkMD/AMbn7C+PCzWCj5k/2xJktMSiu1AFA7H+ZNzjypnKamC6A9iRhCM8sL/yPU4iqLNj04xYWnImQfcYzy7YQA5aZOLdEAdDiUUev3P9cR11PA++C7CqIs1mO2KLyTi9+Fi5xhQASYA5nFJ0IorRJxZpptB4t+p6Y3pMrCVII7gyMbtSwN2FFOsWAkc/znvgoQDcuJ/5H+lsUUZXEqysOJUg368dcEKaW7XPJnr8sUgOXZPyjmfKH/lhTTXsIs7EcSwDtPvjwP5zVK6lv3YHl9QJNp6dATxEDicX0ylQea8L5iNEgRJ3HeCREyp+fvxFPUMsHRNigbRT8z3MeoFV/hMnrc4i74Nmma6VR8zL7twBDE1HZyAIjakCN4cjv3BI65k9606uYLq4csoUn1E/FuEggxAieMQUMoVoZimAzbmRYJgSDPp9PPq69BiTU0C0aVE+ZTCMwJAEkEFoMHaTIEHqD9MUTskq5sL5aKWrU2oh6ylzuZgGhWeWAAcDgQCQI6YkbyWpUSxq7gRVqru3bk452eoAbVmB29jumkNTo1cugJqOKbLxucbzuuPSADFz0PtabxMjK1EqhIqUtjKpA3FSNySAYg7Ta9sK96GU1ao4byVVqVtiMBO+dwBm5YKIFxcCwtj06w6BqFgWpqWLNA3GCQoAG4rYcmIOItCoZpv3dOnTKBhVKl1YgbtphjAkAEdP7x+My9LNisNxYkMd4UpTUkKVLKxni/2xSVvYi/pNV0rUFCApVG2dxY7gJZT95EGI7XA282Kt0IRFJpgteoFuJaQ5kEEknuI5GKNJaq10ZalPajtUVSYQX2mT8VlaQTNo7ziHxHkhSr03qNuqEA1AigKCfyqSONoAvJ++CrdBoIZTVK1OlUPls6JDgEEhmI2gbpFpbv045wY0bO7gjDyqTsrO1CWa54JBUAcxyenERgJkAy1BlatQfhzV3MZhiqjeo3Duee3Q2xY8NtQavXVKa1Ff4Xpq42xB/iEAMI3BSTHUYUgQdzmcegwT8NTYxG+i4UmQWgiOwnn8p+trKZ4vtpCmwcLLGrTsVNjYEmRMXAiDfur5LLjKZoCpKIrGruZztMBtt/hJJZRcmJHfDHSzlVqJq0doqI2x5WSBt3lrHjj9MDToE0RtmWLMKdQoDLBoBUqCS2wRMFZCxPe+NdErolCm5NUhGb1bapI3ndc7TvEmw4vzOBOVzwrFa1VgxokW433Lr24m47W64kr51335kOBUp1VRk2od0bbyRI6iJjnCoLD+s52VLujvSDBwFEECCDuMgiOSTYAYq5fMLsWoSEXeVm7eknbyI2yIP98C9My710zHl1N6ruZUZVaVaAEKtzPqE84XMnmyGZRyGuoF5FoaOkm3TnFKOmJsbc7TSotJAQXDGQDwItcmHnngEcXGJcpqCvVdXYIygAoCSpJbbumAfSCJPF+LXh1bJ1QKNasi0t9qgRgSpg7HAuBfbaTeJ5OFvQMhUquUU0/M2bgWZtgJI3SYlrDji89CcCQrG1KtOiy+YpLH1Bl3BahAiRz0IEtHTA7MV6cwBUDE7jTuAJIAggQSZnggRFusNTPko1JwfxFCqSFDKQ6ttBCqfVaZBE8/a/k8o1WilZ6bqaMzI6IYg9TI2fUNhUPZdTKVE4YKhn1OHkhhAHIngH4YFxfnHmTyIV/UTUIiz9IJ3ReOVEMMDcw9KtU812rU6W2NitYVJgEs4O30/l5H1xPoebBbyVIqyWZqiMeOTMpMG/wt2PXBQ7M8QaVVahVXco2S6Q1yo9RBM8rLCCePtgP4SXejK5qMwnyyCYQ9SsCZjpuE9jg3qmU8o72rTl6gKvvcggEbSN5DQIHJ44EYl00ZfLio9MrUp1CvpDFiv/LahBG6w45i+EnqgYL8T5WuKSMagGyzBJUmfh3GbnibGJPOIvCSMaTea9PynYjYVYliosJFomLfF73vc0eg1QN5pR1LKrKSeNoAZTu3EzA3gETNuSKz6HGZr5cq6eXQNSkd07paYBEWmeIb09LYrqhdmUtCO52p5qso/eGKabdpQiFLMxJkERbgSYwbq6TVohahzOZqjg0xtkyO4ANvlhbyiL5dU5vhKlLYjEbp2hHPU2XmOvywwVtSqO6ggnLmNtQSH3FREq4Ej4+oJ6SRdMYFzLPV8sUszULSQfNbYHAkyF22IAPMAwLC4xvldRzVKC/ppmCHaosBT1MTx7jEepanUrUnpCkm8H93tkTyNshwwBDMOOt+uC2m76lCkiAGpSu8kemQ6wo3qebC4t9sJoSo21HXa1NqYpr5tNwP3xHoWT12rNv+xgBrPiSt5r0XqoF2CCgHqVmAb4puAGHEyOuCWmZpVTM7fXVVnBpEcSRJi5sbRMC8YAvqB82lTrqPLon0j4yLx/8AdE+nosz2OGlWmCV8BCpkwtBTlaxqhRuKeYshYJmABJ3DoLjgSJO2n6lmBRmpX/dtKqWWd4jgMGmebFZuDgKmoZYMgWk6stSdrswSoSWO7y/SVJ2m0EC2Pa+dZNlK1Xl6YqEOyr0B45VuT74GqH3QxZCoMtRFOlXg7DUmqB6z1iGkQABwbRhnqedPprQP/wBZPz4fqb4TctrOXOXp+RS/fRZAjbpMFjcGeBcMVNrdnGlWrsoPkOsgEgFIBIkj4u+BCZdq6OLwzCW3Wjn7fpgAWYVfw4o+nef3qGlBN3hvUag5i4HPYjDP4jzBp5as6mCqG/bCT4XzLnOKEVmAU7z0UW9RnjiI7k4hIqUqdBrJaLtDBqcljLNukn2A7CYj54oZjTGKFWW/mc3spsSPpJNow3VdTorUSkzhXqbtimRu2xIBIifbk3iYOLbUJ6YmqKsSzkCalN1YhlAAO7oOdl5+s/ywGp5OoazGqo2FpBJJYnlSBEgAX6XOOjVMipk7VvyYvihV0xt4aAYPf2tN73+WExpiounVbrQ3GoVkhVtEt3gRJa8icQ5/woRRZK4D1HK1XdJvDHcAD1A555H0m8ZapmaFYijtG1Vaev5gVAnaSZn1YX6XjCsKXl5hahJJqJVEbm4KqyyLX2mZt9DjVLWiBi0/R1rCpJCBj6TTgGIAMnrMC3YDFTW9NFTzvMpoxRFVXVmDMwPxEAci1iYN8MXhKoMxlwxTZUUlKiQQVZTEXvHUH+2MfRswtYuhU0zypJnmZBt8sTtMYo5LRicpNQjdA+LlbQY5PEi3z64IabXTJpmX27QadIIZPqcknrMGYJFhfpg/qz0aat5+1SFlSxhSYMc2YyB6ZnCx4iFEOABuph90ENBMEKSYG63F+nyxVtu2L0CtezZc03VVY01CvTqsQGUOYkKQeo9VovE8G5USpmKrHK1DRSonqVtwBYTIEbtwtMk8H6YoVco4XzTCpXJG1hB2gEyDaB6RJMcm+HDww6LlH3FqlOoFhqVOoVpbRaTtkFT6iSABbFJ6JBWUR3Znb4WUbYA7WWIA+v8AiAwDpSzFKorb3/N/+RJYTa25Y+f1nDRkq7LmXFSipoIi+QZg1OrOBMHbZSJkdBfHusUUrAsUZBc7udoAmwBubWkYV0VyJWjPUVlYVGXdG/bImGMAwRMkc925vctW0R6mcvKolIBXVbswFhtHQgk+ygYYspoFDbIDFSjfGfUS1yxX8p9uk4g1XUVp+Wyh6ikBmKbt7JAhhA9V4MGRbtgybegpHrZOvvCVFaqqhalRVZYKyYAUrJYEEwTNueIt1tPyoHmkhFcpak7AMm8CS1iefg44F8ePrIFZRWqClvX42p7WPYMSYBF4kfTAPVNHp5ekDl65zAeqJZjeiW3AlWnaAQdpEiwm/RJCsI5vSqFB6+YBqq3lBwrGWgemZMkD0mQb3vgnSzb1KZRKa02pzDMEAY9I9UiTB3EcfOcLGla5szTLmkpmopNIVfPj80Syg7QOLMs35wx6XqwrvURmFkILCBtKOyk246WPIsZFsOSoRVbJZvyWpzTantFmcSCVljAvIMxN+sWwLzeSbJPQzS+XtkGp5ZPDAyGBAAtYEcke18zWo5lS4q1K1OkxinsUDcRYkk+qCbjowPPGDmQyCVMkKYStJUGKZQAEXEbvlFz0w1KgaFvMaoy1S1Sg7IWmlTZ19e4gAqFkG94MH1/ebxRkDQpCqZG9gKlPc42boIIU2MEBYEWJ5vgPXzVOjWoh0qeXTQOwqL6pZyQdkiNpE832i3OGTxNrFPMZFzTqeYFAIbynQn1CYLQH55HBjC4khu2ihkNMerlkds2oUIxam9JgQCQygT2Kk7h/EY9xzOXXdSrVBWCko271QtypmbECwnkDC3otTMKr0fOdcu8ytoJNuom8Tbnr7tGmeG62XzmXWq4FMqaqVFIIYdgOQ0sJm3bFcWT/AIF8/kKlbLbqGUK1Aw3fCjVB13S5LE2J3XtcXwHXM1aAVc1SI3AAUDHAPpM39QaSIibWvhg0rxPSCHzqm1TWI3ndA3QwJaCFsRzF5vhf8WakuXdBp+bRyGLeYH3sFL+ZsNSIgtNg3EhubynfI0m3ouavmc2cqGXK1lA27KxZSbkfkUekG1x7cRigh/EZxPwif+WxNVyquGkh7bwQBJIAEH7CG/I+Jz+CWpmXBdkkAAL6oPwgE/O3AvbgL/gatvzma3UxDFmC0hfaxEFgo9J/qWwL6h2Talo9Spn6Jy1VfN8vzHVhtGwmBthCRMEbSLRPXAM6bXo1alR6RrMtX1GnLbCwkkgDjaSBEgA3icG8rr9XJ+XT8uoTsAZWVlZbLySB1JER0+WKusVs29QZyg7JTJArqbFY9JZfyuCsC0kQCRaQ1JvQUMtZC2UzG0I6ujN5LDbUSQWHP5l6ExECDhR8Uall6SBRTmpTAAECNsXkdZnv37ybOeymYy9KTVLUTLJTIUsikzEldwmSBBws+KXcU6FWYgmlJFyoAK9J4LDrwItgSsTaugxnPFlfMZPctNEdaqgVEp7YGxjz72AiLTiomp1oE5isDHG6f1Zgf0txgKueKZPYCNtaoSeYGwC4PubGenS+IK1cEmVv1hrfSTMfPF4phnjwd0/aFUX8GyPZajqkzHNxB4FxF+5xzzRtSNEsKRX1H1NVd1FphVamvubkHg3w+/tKVWyNVDTeq7D93Tpgliw6wBO0TJ/uRjlWXyuaaoN6KqFAdm4IQAAu1VLbiRA9MTI+hmEbi2Ens6FpupUTTapXy6+Yp2ikrfiKkKbFQRYEk3McybXw0+HtZGaplwjoAxWHjdIAP5SRF++OT1s3VD76TF6Y9JRjaOZSTAPBvefljomneIsrl9OGYb0Kq7mpostJJHHdmmCSAeZ64hxeqLUlW0MmcrFKbOFZyoJCLEtHQSQJPzwOyGrs1NWqUKqMQDG0dZsPVJgdTE3sOMBfDH7QMvnBVlWo+XFnvuUyJEDuCCL4VtM/GedUpLm3p5YEmmdquWWeNxUsnym3TphOLjpoap9h/wDaTXK0adSio3CsFJAAMMDMnpMC/wBOuFvwnnVGo0mdVJYMoMCQ0WIM3hd3HfBXVatOvlK2XeoockbWdxcqVg8KAfy7R7c4Tv8AQ6yDzl2MtB5qMrbXAkrbc8GYiBeYONF+Gdbs7y8AiYmLd/ePt+mPccz8JauTVqVqtVBSWQjeWTUaTAgl2MxYgTLEAThso+I1pny8wwWrG4KJJKEwrNFlYwZX7TBjJxaNMgV+0fLUaqKKlAOUIYVG4U/wzyd3Ucce2Afh6M0ppuKFJKYVZAAaIttANwBEmLd8EPH+bCZEMzFy1RArMQCbzfaAPhngDCfo/i98rSAWhSdpIG7lb8mBLKOt7YpLTIv+g/4i8MPVqUqQqTSRPSwDMWX0CwAvLMwN4i89q2k+M6mQzRyGbqK1KnCo6oAUMAoDt5Ug9iQTzziVMzmnem9Sp5kt8CAqij+FQLkTB2m9sBs0Fq5hqz7v3VhTKgbZiAF4k2uOcUtrYSaVjl4roUnyiPCNsfcu9ZgsTI4+doPHthS0rxczbKLE+SriGZQAIE7ZSLRb6z7C94u0Tf8AhKNF/LNQOzuz7UEECYiT1AAP2mcXl8ELQFKr51KuqEeYNu0lYIgDc27kC5Fp+WJSS2Fth06pSNFqoSmz7h6FcLCSNzQxWAFlrxx9cT1FStVp5XyilHy2q1NzXsVVFBViADuY2P5Y645v4h1qm+Z20DtRagHokL8IlQOoDA+x9xgpp2rUclSarSVEarIpIxnagJgbvja8sZ6iOgisaDIreL8+tLMvTo8K6gAeraxBBKzcXYCJ5sIvgzVy2apUkqZuHZ5UMWBIHMQICSI4uYueAE/R8subzSAqx3VNzESAQHlmtYAdSLXHfDT+0TPRUpUvMmFJZR3mB7/x/SMKS6Ji9ClnsnUFY7DCOwAUfla3McxyI5jD1qfhvJrTDUapaoxBZEYbWv6yAASvUk+2EGjlKzN5yP5flkJvYwWYguBtj1d724746foehVmVd+aealIsFJBu0obyIIkH0i0kXjFS1wO8uQJ43zI8ykgM0wu1yJnczegREGQGwA0rL0arFUc0yXG4hisGRztMCwvInnrir4jy9cChSf8AeuWcsysDO07AORERwQOJkzilpepLRdoG2qB6FAG0kc7osY5sbwe+DHVIHL+rH/xL4ToPl0qU6yb6RAap5bQqN8csSxcXLyxPLGcEafhmlXRBRrPTFMlGYjd5hWxF+ALi1uwthP0XMZtmWtUzddt1wgf93ti4KrCm1uBghp+kV38ytRzn/ihVkptKgg9ASWTiwDLFhwb4hlKm+Qj4l/CpSeiUy9Hypllan51lkbUALHdIMMQSOY5APWMyK2j5StVUOadTYbngbkHHMlVme+LtfRRn6T/iKrDMqSQfLRXMA+mQiNxwp5tzyFitqi1cll8jQLSDLkoZL8ECJESzEsfb3i4k6a0GdA8E08zTFXaxR7q24WHYAn6Txhky/hDKVv3QmmUBgCDebna3N+Y4tYTgbqniMZTyctR+Hy9u48IVjoB6iQeDHScZnfDuaqCr+Gkq62LEgoRNxJ3Tc2HIJ4sMQ3spcUX8z4SU5asiZip+IiRuVbkCyC268cSbzbphL0vUc1l6ipRQBoAaaYBbm7MADHMbjAvjomWyubp00LZipUGwj1pSa4Wx3BN5jm5J7zjXKaRRp06lbNIN2YBmrNo/LF4W1+AbX5wnJtNMqKSdiN4p1mvVCPWpPRemCpIYMhAIMhgLGZ63F8WPD3ievVVMq8CmBBvyo3Egz3lB168Ym05lo0qeapk709bL0Zd+1l7CVI+cHFHO5/L/AIhquT2qo9Lxb1fLopA6dRHSTUHaozlrZa8bamz5haCepaaCYMXiTPQxb6k4V6uY3UqKlgXFpKFosRO2LkSwvx1iMXa+npVDMKs5ifMmNqyDLAcwILduBJxSzfmIwp1DLFFbgCSRa4NxH/bYt0hJNuyKvkTVptO1aeXidgaHLmIH5VPBIxE+lmbPb5r/AHGHrxFlqX4OgKSkCqUABMcgtBniThPzmWdXICFQOkT0+WJU2zRxR1TxHqrVaX4atla9F8w3l099REViQf8A6qM4Edok2ABvhUX9l2ZoGjWBoVNjK7KisCQpBszC8xxb2nDhV1mtmKiHy/LRJfey3JCxET6RJve44IwNzmrAGK+eDjrSWqKfy2ij+8PbaxaZwrQbFPUMq1Co4qoaYqnfTLSAbmVuOQSfuLYq+I9YzK0KKCnSSiiBZ2K+635t4YAcmQIntbHUsjmx5H4hgCHHoR5B2wFEc3IAtF598c31LUFfN1kCwjep0IUBLA88X5thxVuiHapgvw4tSo4WPLTb5jfu1AdOSQFUC+2Awmx6g4f/APXM3laqN+5TL1kkCrU2AR0FpUrIEREEY55lqxoOzoQjbCsQfVwBfhTAmfYDDLqXi6nm6CrBNZW3LTImCBcmbCxP6fV+Rvkvx4t1LQy+LsxUFE5iqtEBYJZWLEqbFZgWaSIvJ7YSPFtSqENGiWdCfOZVkk7vhkf7T94nHvhLKl92+mXU7kCtJVd0ghQbAkGJ6Buk4edV0yrSSkqBRTX4tt+e8yTEkD5nExlXIvIq0nYqZrUaVN6DBT+6plKSsrKwEk3aILSSJEEAm/JJDwVTqV6Neu6ivVeWYiwW0BRcS4AgAGwC98S+Ks7QymXakFTzakAsAJDcmPt0jrjb9lpDZaoEMBHNpgEsoJmx4J5Ht8sNpNWJNrSFTxTrLkpKCqqEjYykiwgNBEqenQ/PnHQPD7adlaCq0GsQC0sWO6BYLugdgB7TfHPNSpl81mELEkVDeJ/NeYuPSTc8kRInBHL5WtO41a6SDC0nRBPIJ2sDwL2PHGFPXAQSf2CniPdSepMEsB6ZggEA+oKevUCATMYp5LTXzSKwZUak3qDTLidwt3meSOebYFN4czLZnfvNdyLh33Px8MtAPsPpifTMlmK4rZanvpsSNzHcpRkIeYMQTZTF+DwMVdrQqtjR4y1pafksqU6lRSSFdBOwD1KCQdu6VFhMgdjis2smvl96ZLL09yzIKsWHUCFTae3I+WAfgjwk1Xz6rMkqxprUcswD2kjaVLcxJbaDNn6VtR1CvSWfO3hTG7YGHzIMED3nAvH0JyKub0dTUhJpgsPWw9KyJj6Xt7/LEGoVaR2Uz+8CAgMw2k8TBHSRIHAn3MmMpUGbyztw1BhDBviLKSARyQCAAL/EcD8hk/Npnzw6vNmZbG3G0w04tvHkIqz3TdTcsu1mSmJHpJ9IXbcCY5A563m2M/Fmuj1GmrVWGYmJ2i4VT0AG42+L+dw5ErQPk099RW9YRfUV6QOW5FvfATSsjmNwCT+9hYjncYg9ve1r4ltcjlFvReo16tSklMUrmpvqbEjaehbaNokH74OJrCpmkSAqMrDZLm7MCSeFiwgfPDDrGs0MnlvwiWdhJHG653uxNiLQFJmPYYHaL4GrZnZW30aakS25ZZxNoIHptaZmIwli+SW2hfGpf+MqmvS25auxIDr+7MAbYcCPyhrCVJMg3xv4R0laup+Y22rSQkgECJ4T0npJJjpbDJnKh06ctmkSpSqsCqm6MqySVJEhhbm8kdxiDQtE/C1ajbyaDrNNt21x1KvBgFTBng82uASlqyo8ghKoatUUXG9tqgxt5lfaD6YMcR0xY1ZMzSVKvluhUACoVN/zKd0DbBjrNvuu6PqNQZ2pWR0VRWZ2NRLAMxgkKDLdYABvyMduy2otVoMXfLPSKEMZK0yCP4pNog/X2wpaasShvJCnkdeoVXy1dyFroQjEEXQK4MiSQFJmTb3wp69pYymeq1BdXbdTiwBchio5mL8e3bA/Vci/nsu8ml5YG9WBgXEreYI9XHGGXRKa5g1KbVmim9GopciSpUmPcbtxn3GE7SLhTkAM0zGvu31INa6tDBP3ZUnaQFJKAKf8DDZp3ioq60dxLeXIvHBHxdfti54up0itJvSD5oG6P9rWn+8j2OErL5Sm61KibkrIYMkQVmL8bjfdIAEAYj7FaR0nS8+GVXPCptWerbdzX+XHeG74GLryZhzk6xLUvLFOpHUtMGfyCAIPRiMV8lqlBcoKTsSSu1IYbi4tEcyCDzbC5qNPy8y9dGYQm7crWNODPTnveOOcOKZLZW16nWytKplXjYtMgNIl1Dhgw7bgy274C5PJf+GMJt3ElIEkwbAnnbeL/rGC+T1qtm2Pp3NsKgnaDEGFgfGI5HucPGkZfSvL21VVm6tVLbyY5loI9oj2xbSj2K7Erw/pfp8yso9IJIH8IEtMxNoxmZJzINQbiQPKYAXUJUYp6uJIiR/jDhmMqnm0lpbigRgGkiR6YJ7mJv7HFLw3kxQrZmGX8O7goCSW3AbXJtEEjv0xnfNloXdaz7DLBA9xtimRxHEEdvpi8My4ADUqjGB6gikG3IJYHDdWo5ZzJWmxHUgf1GJfw1M3v/7j/fE3+FChnK+ScFaXm1KnANVnt/uCMen+6fkOcZoaoqbdqIZPrKRuPJkz7xAiLe+NPG+linXcioACpqqIMruJUAdAAwIieOmAFKuXRH9IqAkET9B8yCOvf6Y2jCLVGbnK7vfodKWoqGXfuqLMFSWgCekcXwu/tDyDCur0aa08uachkCCYmYEyxvcRPHtjStqvrptzKm5+ov8AXripldZq5lHyrL6GJZHHKsD8Mkhb3HT4hfDrslNrhlDw/QFepTpywqsSBJ4YJz2AJnp9sENKKqam8KtSmTTAgbgZ9cnrBHvP86GX0XMUayVN4SolRQWPA3TJJ/SI6nBvO16tdjVrU0DKbMiQBJ2H1Sd0RHM/pgk7WioKuRt070pTrId3ACKo3SxgGZgxN/bB/KZ1PUGpVKTsArO6Hb3A3E+oXMfM3GOR1qJpVFq0pSojBgDO1mHEi33/AJ4NUfHGZqQlSmQ94ZANscHkz24I+s4yxa2VnGXCoFeMMq4zTIS1Q7xtAM+ggBY/7c4b/AqtQy1bzAFc1Z+mxYB6j5YU11HLs5q1lDVFUqJJULzBUg2IPtFzxiTU9Vp/gEp0n2ksDU22Inn2gWv0gdsavhIzS22PuQrUaQdFv5rE1GtcuZv3joOgjBTIaHkmF0Z7Akl6gJN7gBgv2xzPSNS21KbVHEISzAKTu9LCZuCQDMW4GHLJeN6TjZSWtmKg/LRpMDHdtwAX3OMpJxezRLLgE+JKL6fnFemWdGlkQxYERtB7gyZPIjF/R9c86sczTYHZTZaokEFbFH28ggjae4I4i9uppVTUGR61LyVp7haoGYhgLfCAOZm8Riivg0ZGpWNJqn4erTKqoBYrIO4EhSSOCDaO4i7i0kS1ujbxLmqeS09qVMxIIRlgSzPMgDiJkey3xz6nm18tkZhtb0j7X/78sR5DMmpWGXr7nZW9LFiCIHSbwVtB9uuCdbTaLq/m+k8Fx3U7Z28E+9sbrW2Yy5BHhjMGmKqM3oqJBAPUMCD7WDCff2x0zwB4ZymbpNVZ6wqpUYGHECwiAVI4PWbzhI0bw8lbMNQSqAFpbwwUggSPykmT06j2Fsb+CcvW/GKKGZekCSHDAKxA/wBplHg2vxOH5JQarsuEZVa4H3OaIchmC3m76VRISQAVKkSGjkmRf2iBinpLUaCee4gpuHtexI+k/fF7V8l5iGK1SrVBvvIsBPAUBVnmBzfCJrtcqRRa4FyBcNPAJB4gEx7Y5ltmr+pprn/iR+KkEBY8uBvjuSD8rWkXthx0KpSFINls0MuQvqRmVlU2kFHMr9CJ5vjnmSXMpTqFUmnJgwdsdQI4MEwP7Ys+HtMy9WsajmaKKNzAWZzeBJnva32xc1S0RBW98BHx3rBzdOmvnJVakSf3a2PpgywLC8gGGj2xtqmpltPZAu8fu391IgGO5Ig95k4ac9TpVKVKnToJ6VkBQFgEXIMAkfKRMe2EfxADlglOmSaYX1yPzCBc8zzaemHd0Ce3RTpZpnV5T94Om2CDFrdOJnB3w14RqFBUzNOQ5OxIJYyLtAHpHbqe3XFXwDkBXzy1SN4T4kJtJEKTNoA9X/px1NH/AA5q1Fg+Y26GaAkWAFj6esdycT5eTTxypM5nrOheXtC1Cu1YhxEcxKwCI+R4IxY0XRmp5itTVlladIGDyfWOOlhIHYjFjxpnw9daiw4YAspaLgibjsCl+4PF8b0NLY5moyQA6AhYPCwouT/PvzgbuJEV/RV1kvTUrUWV7HgwZHX2wtVWolizeYzNDOdxuSw5E/SOP0w353OmjK1So3dGghva/thJo5UVAzKwhbRw3Pb9cKDpbLkrY56NrWURRTdyOikqWK3BVhAkRcH3HyxtqlSnmnfy5XzKIndI8w3Cwt4BgXtbpgFl8iQpp1Ciyi1VBPPxCxteCbdYHbDPp+kg1MnWQn1IeRI9EWMcDaf074m7CktgnSNGem77ZFSmLOx9K2UeoEiQN2Dun6PqXlhkzGVROYVdxiehMj5fTEHj7VBTr06aBPSJf1BWbcbSTwAFieknjAIZzr5Q9Q/+nU3npcjdBtJ7/DfrilB97Jc/QyU6VTMVEqF2ZRKnaCi8QDFpuLicXsxpQC2YD59STJxV8Aa55rtRqUz6lZlfbBlY68NyR9u2GTP5IsImMTKDjpjjKxMzWUccX+RxQLMPyN9/8YNZ/KspsftIwKZWnk/fEI15FbW9YqZ3NOziNoNNY4CqzkAfKT+mKOTMswJEbj0HYf1uPfENDImmnmFikgACTJ6mbRHGKbViWJpgt0JA7D9OuOtI5b3saNNyNSs/lojFjcFhFrk+oxMe041ztRMu/lU77YLVPUApAJcCQCefi5vijly2z1peLCQDHB9PaPiH1i04vVaK1aS7AEEwwsFnuB/EI6g259nRLlRWenmswyIjValMi+47it9wVn5IVpIPYn3w/ahpw8ogEACo3yv1P1A++BngzJ06qNJdWBG7afi5AgkEgGDxEd8dA0daSMvACAbZMxHW/wDPGWbScTbFcnO9H8G5/MkM1PyaW65ZNrsBxZ736TGGiuMpkhsqbVIHqNS7k9BEFif9qCPlgx4h8V0lVhl99esOFoAuVP8AvIO1R/yv2BxzjVcvqIqtmsxT8vd1LrtA/KIJ3WmPhPf3xUVfOiXrgHeMtEUt+IRKlKnX+HzVK7iLEgECJiR7YDZXKTRvFiYFug78+3/zhkzOomoyKi+osqnqTcW9x0xv4roBKgp01gnjiAZ637YmToqO0BtD0qpHmI6LumRUJAA4mQD/ACx0Xwd4VCoETMuWgBlpqUSYklidrVLRHTiwnA3wXlUbNSYCInmBJBhhAjmYBMg/2w+amwFRN0kM4iDHqF/qIn7YU5WJR2V8grItTLruDU2uZ/iG4FZxGmr0Jh6zqE5WoYZzFy3Uj/aAB7YrVc4G1AoD8dK//JST/I4peKsqXQVAtMEOqhhMkMQpPHQnuet8ZP0OPs5vreoJSr1f3amKpioVPmBQSAAWuIECDzAxo9Rs4fLoN/vY/wDz9Prix460zzKwqoNvmUwXBtcSOPlHucMPhHQKWWekTV3PUpEkggKDYkAx2izcw3yxu5pxJw3YL/Z9lamUzBq1rLUy5gk8sag2g9p2kz2jvgdVorXzM1nKU2qturBNysCTD2EKCOpkRfvhl/aLRNLL0RSLsCSGZegBDSY4W/PsMLOmViMvuawkbZBAYR06dvtiay2y8lHUTpH4anT25bKrO31FlPxMR3HseffFTMaUKz1Fqj94BEnnabx9D1+UYn/Z2wNPeOWm/YC0fpzgvro216LREq4JjoAP6x+uM6rQk23b7OaUPENWgr0kJCNKuliO33tzh9/Zzo6UqIzOyXq+tZj0g/wjgT1PPHbFGro+UfMM9SnI2D4ZA3MzAsdpBJ4v8zhpy2ZVEmy0aakTPRbfaAbzjXK0KqETxNmEp5xhvZVaHNIA8mxIINpvI6yOcDUdahKtJAQQLQSS0TPNv64XjqTVXesSCzMSpm4WbAHiwHabTghl83+9KbTeBbpYn+uBp0xRayJdPzgydUtRWC63AE8cESbdf+zixrev1qrbCAtPZ6FBm4j4jHPSOlj1xQ1NgZVRBHqZpAgcAXFzcmOgBOJWyrZmi60mEiDIG48CwPIloJPsTjNcqzSS1ooPQrbdwRo+FTBJX/03J4/XDHouoVUrUyyuyrTZCWpstiytMtY/DwO+KPgnTMw2YUuGVQ0OQYDbVkCAb/lv0kdxjoGe0fcJX4uxxUp6qiIRrkq5qtSrIVbb8mEj9bYVW0unRdlRVWRuG3j5g/Tj/pN5rTayAttJjoIJ+g64E5R2NQkquxbwSQ5+QPQ/TrjFt0bpIOeF6EkpVHCjkd5nBTQKD/v4EUxUNOmpQD4dxYjuD6QD88Zpmd3PA2gECNwN79/h+nPGC+WpsKaNTjYS3W6yTcT8X1jj3xcEZSOT/tTpltRCqQW8pd8WE7mg9eRFvbAvM5qowT0EuBDbRFh8JERAg9R/OMEvFOnZmtnKtUAPDhAEMyAIEdOZtFp++uR8N5pyBSpVlLMA5BACgE2DWB6kg9sbX+GckyPw21SlnMu0lAzkHd2YEH+f3jHXcvXLsytyACPkZH1gqfoR2xzzUPCmYSh5wG7y2BYAgsIn1GOQZ4EEBRzwHrw+lQor1VKkooAMT1JtyOet/YYznJt7LjxZZzWQVuROBD6CJs36YYyMe7fniaRdtHz1VzoqlUUll/NNrK3UT17e+CeT1JaRv8Dg77Gx4kAW6264tanlV8s+Siq5ht0fcd73wu08p5is0Nu4BaZk2t2vA++N260YRjkR5vM+a+2muy4JD9wCSQOB8pvGK3kHewJJIXd8ouRjTJ5Vm9f8wcN/hjQ2zG4t6FaxZVMnoLt/TBKXSLUewrkHCAhAQP8Ajt+VgTi9RSg01MzRqVkTnyy52k2uikSPnx98V9Jy7MxFbmmCrAdSDtEfMx9DhmyFdkWUCiehFrEjgR3/AOxjBJ3ZpKSSpg6t47yqJsydM2BgFAiAgdRyT7AX9sKWbdnL1CxquwBYuxubyF7AcwMGvEuWXMEhttNjwwEX7SO9sUDlURBSiALR1Uj36nrPUEYHa32OE4tNJckfhvJivW9bPTZRKRt57yQeOg+eGKr4djcWqs2783lyw/8Ab0+mFug7U6iwpqkn07TBBH8V7fO+OgZWqWUz0JH2MYTeXIVjwa+FtHSmr7VMt6SWHIAk27Xxrr2YpZcZYFhSRGCACQvwnaAO0gc8RglSza0UG5vUZI9/6ADHOfF2p1c86LRokpTbcWkdbCCRFhNom/GKSvRDdbD+obBnBULK6jYYEEAMxQ2m5kg4O+KHH4csSFRSpM8AAj9Mc/zHnUqTMyqsqqEoVsZlTAWOQZM9RxGM13X6mZo+QlN0gSYk2UTKmBuWRzwY9sUoEZXZdy1JHG0HeGvNgRPstwPcc9cEdCUhygEqgj7W4wvaYKcpUVEII6y0k2NpCgkgjgnDYum1qdZSp8um59RVQwB5gg3Ue4/TC8kcWV45ZKghrlPdk8wCLmi//wDJxxrSM9CgVKhCkQJ4WB/Ux9sd1/CK1Ng91YHcbiRHPtb3xw3OZBqLdXKqouLAgDi9wABxe2Kg0KSOh/sr1PzGrLFlIZSR+VoEfdWP1wzeN875aUDMSxHwzNuORHHOF79loZxmH9AO9V46AEjiOrHEn7WM/C5WkpJdqk9J2gEMeOL+2FzKgaqJHRY1fWpKECAGsZvz0I5GFzUPGxrK9B6JptYO8gxDAsIj1AgfKO+Lei0Wp0Q+YRmDS1ItBW9gCZO2bm/Q4EUsjTq1HZ5JDGW4McAD2j2wQStocuLJXy6Nspgs77iQFMSP4rwLWti2uTyy7vMWoKrXDT6hIAgdoj2gdsDtV040Wp1KdUuH6kAFGPKmAPoet8MvhnSg1QV64YlCCl/STz6rSSObHr1xTlj2Qotl7UdISktEVRAZhubcT+W5Kni5F8BdZo06BenQKuaijy5uszLG1vhiT2w65/PotalUa4KlAACTJI3C3UgLHy64V9Yz9GtnQtFCr+XA9BEte0Wvx7nGaaNJXQY8ExB2qACpJE/CZAMDi8D7DthwCWwG8K6S1CmS9nqHcR/D7e5wcwgS0aGmMVszpy1BBA4xdLCPbHpbAMWqOX/BLVdyChja55EmII+Z/XpiHUdZ/CZZTULVGqbhTRIXoTuJaygW9RmJHOD+r6emYovSckBhyIkEGQRNpBAOET9pmWZKWV3ncoDU2cDaJIUi0mJ24qCV0KTZR8LeI6Zo7AWAUkbFUBiO7MeSRe23DXo7qZJIYD8zeo/e5mOo+2OMI/k1Cokqe3cf4GOk+HFfalR6hWw3oARAIsxgEGR3te3uppxkNU0PuTqj/wC6GESV3AwB1kCYB624xbieMBaWTpVK9KuCrFaZCERB38tbr6AJHEnBrDbsSMGNd3/Yx6cYr9xhDPnzVWrEfEvloLtJ3RPH+RjRdUA/dpuc9YmeOZ45g+0Yd9C8JUmye7MBvMqoeCfQCZUqO8Qbz1HfAbRpp1WouNxDAbgojoLz0Mi0k3xpKaaomMWitpOUIVpVmva4FoE/rIwxaFmhQlFXYrNMlZCzYwF5+9sVGyfl5hhuttG0T0Y2+cEEYtrQdp2328xjC3dm2miTXqtF3bySxqEgVHDfu/SRPzI2322HecXNGqmtUp0yCqFixvyBAAnmLe2EzU8yctVDBQqsG9JXqw2kAe4v8xi3k9aShWp1WJKGnLAC8QevvJn2GN1FVaOeT3TO3UFQJtVFC9to/Ue+Oeat4WQZpwpCKwDqo95Bt0Age0Rh50upuoo3dQfuMIn7TqT06+XrKfiDKDex3DjsdpHHY4VdDWnZZynhgId24taw4E4M6dkdqwSC3LR3N+MXNPqeZTDLDNFwO8XHtgbouUNPMZlmIY1nD2HwhUVAD84PGMlRrtoWPGGrMW8gEKWIpkmYEmJ+UGZmwwo1te20HoK1OFYwVt8Ji0d4sY4OOleLdGVga5YLAAZSBBuACG5Vr7ZHItgBpOdXLvK06Z77qan+k/UEfXGkIpozm+hE0rO732ndsb4istwe0d4v7++CeXzCBaj7NihAAtzPNz2PQgWgDE+r6qaecNWkEXcDIAheh2gCOl8CqucDkVNiovq9NOwJMeogC5kA39sa8GLjfAy+AdM8ysuxT5VM7nPTd0HzNj8hjqwGF3wEhXKKpiztEdt0z79cMZOMJSydm0Y4or5xJUqeCMc18T5Mo8FRHIn4TIIPBng9xjomoVBtIJiYHMc9jhO8XhqoVVhQGu5F/cCYH2BHuOMS+C4pt0gn+zLRzRoVSbCo4ZRfoItgZ4m1xaWqKpqimVpIoMDlixNyCByOfbBH/wD1KhFpJTKsqhVIMjiJ6HphD1fKlszW3kFxUgm3FtvP+0iMaeJpuyfLBx00MHibVjTUyWIMzwbnvMm98KtDUJNyAJ5/vg9mMm1UBGF1UA/T9cXvCGTpUQ26kjNuszKCRHMEgxgflSbBePQFyCPUrKjqQFIZp7EemB7g8+4w/ZqsFUJBHBHHvgTryAVkzCglKkU6oHKkfCw78kR1FuuD1bJM9C0Ei4ZTZh7du8Yxk3JlLQEzSiosHmDE8Se6mxFuvvippmt5V48+lDggcWMHoQOnY43rZWqpkIx+mKtHSKgrqzICgqBje8dbg978YkujoeWz9OpHlsGB7GcWA14wIyLK1Q1FjaQLjqR/0YJrx/fFp2Q0eV3EGeMDRmyODi1qCkrbvgd+GJQt9rc4GCCNHUVIuYOPNSylLMUWo1QGpuII/UEHoQbg4X2eOmJKWbg3JjqBhKTHiJHiLwjlsoacVHqMQxO4rwIAAAA5k3OOo+EMqi0ESptdkEC1gOgnrHF8cw8Y5DzMyj06h21AFIIuGBgD5Xkc3nDb4bz2apoBWppUSLVaTAn2JU8/MY3bVLtmdOzouXymXAhFVQOiiP0xTzNLaT1+WBmR1pHMAw38LAg/YwSPcYJVdRD+gDjr2xPIk6I0YHjthC1X9p9GjWemE3bTG6Tf9Dh72/XCdnf2bZOrUaofNQsZ2qwgfIFTA+uCNdmqorV89UTK7VTe6rCibEiwwsaE1ZsxuzFPYTxBFyJImCelr49xmIUuqHXYwa9QDVKZWxCkEQe4i/tB++CWhZEqJIgH2ucZjMT2Lop+J6NJqDt5fmyh2upEAmwMzwObTxjn2Yyk01WmST5RH/GIBUkwOd4HccYzGY6ksUczdnWvBmsNWy1MKAXQBHkwAVtxc3ENHY4O6jRpVdgqor7W3LKyAYiQD/yxmMxm+S7tEOYYUyqJH8SrJk8BgOgH8v5LfhjV1bM5mm16jVXuOFWntWD1+MsZ637W8xmBJOy7oK+Ksk1fLVKSRuMETaYIMfpjjv48g7TI6Xx5jMKMq0DVl/O+GqrUGq+aCGAfywtwLR6p7Xt+uJNH0V6i2VWIMQ52yI4UXMz1iL4zGYzzcnsvFJHTfDu5aCq67WAuOnaPpEdjYjnE2ezDKRBMfLGYzBISBlGqxfcWJNxtgAD6xPbvijUyKGo5rLuL7epG3bwAQTbjiO+MxmFehrTKVHRyrbwhNMEkMLx2Bkz88T5rKgu2YNMhiAskdpg+3OMxmFwVdvZVy2bphgGLITwVvMdODf8AxzEYs1CoY+XO2Zki5J5Me5xmMwhhDJKlRWptPqH2i4PzBg/TBHRtQZQUZSYMQvfqLxA6j5xb0zmMxSdET0Enyga9xPMH/o+uIBolIEmCSe5J/rjMZiqQrZrpulvTMFwyAyqxYTgmExmMw0qAwr0xGtEAGLTz/LjvEY8xmARBXyKE3GBeoaPukoQpAm5A+049xmFSCxaoaeTWQs0qGuP84ip6zSyVSrlXYrTaWo1ASwAe4BiSIJmb9Zx7jMKGzTugzputUK1JfNq0Nx6eYoP2mfeMHdKIn0eZtnrug25AJ6T8UdcZjMPhpETikwhVqDZ5jWXbun2Ann+2EXPa2Xdmllnpe1sZjMN6HE//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jpeg;base64,/9j/4AAQSkZJRgABAQAAAQABAAD/2wCEAAkGBxQTEhQUExMWFhUXGB0YGBgXGBgYHBwaHRgcGBwaIBwbHCggGB0lHBgYITEiJSkrLi4uGB8zODMsNygtLiwBCgoKDg0OGhAQGiwkICQsLCwsLCwsLCwsLCwsLCwsLCwsLCwsLCwsLCwsLCwsLCwsLCwsLCwsLCwsLCwsLCwsLP/AABEIALcBFAMBIgACEQEDEQH/xAAcAAACAgMBAQAAAAAAAAAAAAAFBgMEAAIHAQj/xABDEAABAwIEAwYDBgUCBQMFAAABAgMRACEEBRIxQVFhBhMicYGRMqGxBxQjQsHwUmJy0eGC8RUzkrLCFnOiJDRDg7P/xAAYAQADAQEAAAAAAAAAAAAAAAABAgMABP/EACURAAICAgMAAQQDAQAAAAAAAAABAhEhMQMSQVEiMmHBE4HxQv/aAAwDAQACEQMRAD8AQ8wTKx5VJhkwU+Y+tbYlN0npW6LFPmPrXNeCvoYbRerraLVEBWuKxgbIB47VHZQ3WtSfhTO8+1qsMrkgEESJ8ulaJdSCJMA1c75E/EKVhAmZMS+AD+Xh51tmZcSpOhahCBsauYhKVPJUkiNJm/GajzZHEEfCBIINWTXVEqfZllgk3PTerjZBBke1VcIi3xDYcRyqwkc1D3FQZWgSnEBC1DvFAzYaZEVI07ECAVEi4tYVN/w4l1S5RBAjxio1ZerUlUpEKm6ht6U+BSXPcQQ0U6tyCBuLUbyvEoLLYMzpHEUqZ64VFMRMWAPper2QDWnQUAqgTqFo4cbGingVoYcM+Apy/EH5VC88FOJOoGx49KzDZahCiV6ETt4pHUVL/wAPZBGnRJ/WipIDie5Xio1XHqasNJ1JTfhsKrf8PTBBCAoRYgVPh8KzpBLqUki4E2ouwKiyCQD0qdGNkWqirDlOqFak8PaoWSZjjWtgYwsZqBYi9EG3QpM0uMaEq0qMqBiJAExPxbVSzntCxhF96VvrJ8ASFDupgnY2J63N+VUi2KH1i9V3E1VyPtE1iglSZAWPzRYzEGOM29udF3cPejRgUtNaFNXn2YNV9NAJst8hMA0DzDDBKSSrQOEc+nWjgIih+NSCJIkj4ZPTlSSYyRzvHZZiFqV4FuAGxF4FUFZHiIu1p6qUkfU0T7QJWSoo1iTEAq+nCl93DKFlJVPkaMWBosrylY3U2mea0/pUH3JPF5v0lX0FEGcncW40lKD4khIgTcjlzvtTEewyGhqedDIi4JCln/SLD3puxqE9TCIkrlI5J3HO9Xcnyx1w6ktrUgbqXCUf9R39K2wWQKcSVFYSmCBzIsAYm1qtPNrDYaViBpR4UjVYDy5/3odkN1Lp7lNlvgKHBIKgPW015S47lSJ/5wPWRWVqRshg5Q6so0xsZEgb7Wq7/wCmn7HSncH4hzobgsyOqUkzzP0ooc8UUqBcUDwigDOzfDKB1AcFQZ5+9Ds8bUXEaATbkTy/tVlhSdWtXxgXNrzx860xOYuJB0qsQfMD1qemU2jbv3CBrKhyASJ9t6mRjzEaipPHUB+xQpP4besqOtf05VFiMbCAOJv51v6Mo/kJnFIFpA862xeNQpEAgmeANLIdJMmrKnYEQJ4n9KGh+qGY5o0IhW38pqFzOmuRPpS0g1MlO9APVDHhsxbJ06dzY2o7g2Eq3FJ2XC6bTemIPqTvA8qwklRu5hkIkFCSZ+IyTE+dqrYl8NygGFL6cBeocXiSrX/Sb9aGYnEFbgUd9NZRBY25CoOIuB4T5z1rMQzpcgcRNedkT+Er+r9KsZiPxEn+U0jWRkWsJ8B222PlVBsidMQd+kVawjso4bUPL5QrV086rHwR+hx/FpQlKVEDUY+QrRxagjWkSoWASLzzM8P7ikjM8eXnFL1QAQAP1q5m+PKsO3CiVSYHiAKklMKgfEq/hB48JgizRMtuY9y2pNibwptRnqJJBtxoH24zILQnUgp0qHLkREesz0pax2ZYhR1LccmSNOogADha83vVEYwz8CSTYSJNFR9NQeyDOAlsAEDS5KSowZgGwm8Gu3YHM0PJSUkEqQFwOo29Davmtba1uaSkAhUaYAgzEH1teut/Z0wppo95ZbcJCZmJUokWpqyBjRl+PW4kFaQCSoctjAr13EQSOPKonHStcCw3qu4wrvQYNhc0klQVkx58+VVnCokAgwRM1cLVQqV4okm21TYyKD7AKribfrQ5ODCFqMbpgTyo7iGyTa1h9aFvL8auMJ/zSDFXCXJibKsrlFrfOhvavDQEKlV5CtRkmwM/vnUzL7qUp0CQRqBibzeh/aYvltBfR3Z1AbgyOJgbTIqkE+yYGyfALCG4MnSDPtS/iFai4U8zR/BO62CqPi1QfOY+lKKl+JUm886EdsZ6RA4u9xWVi1CsqogWy5JBHPei7Yso7yIHnAIoKybggn1+vlVnDZw224kOcPiHAfsUjtmVF3EJUCQeIFQ4ld0J6GpcY8C4QDKdIjy59apYlf4iR0pGMtEGIflyCbJsBUT0kzNWlsDvFHr+lSjCTSOWSsUUGjf/AHqwhuYq4nBdKixWOQ0YgkjflPLrRTvSM6R6lirDDYgzVfD500TEKHmBRnDLbUPCQazTW0ZNFXCiCPOj+O+CqgSNMRx4Cr7+GU4nS2JNBCzAjtkLPT9KpJufQVcxSIQocePpVZsWnnFUJjV2WMBY/m/SrWa2Wk/ymqfZ1UBf9X6VZzZwEj+lX0qL2UR7lDhLajb1qujCF5fdgwVDetslV+Evb1q7lGFWlxLkXHCqLAj9EbFYUtrW2rdKoNOGUYdxGFbdRpIBJA2VJsb8rVUzDs+4t5biyEpUSpSp2H+1TMOBDISlDugSStYCBAO4So6r8LCqS+pUgQfWVsRs5bcQ74ko+PX4BA8XxWkkCZAvwoi9hmoCkJvvqTpEdb0Jx2NDjiHAbLRpVxhQKjHpJA8qovlSbBUp4ibfKs4vFlIzq2gk8pKykKIUSsKN5JAvf5V0DK8q7tcpX3jYTOqSTMbEn4lAHeuUYfEBPiUICjAF/h5894rqH2b4vU240FgqMgCTIBEhUHh12otOJNvuw/lyCtSYmJEkcpppOHTVbL8OWwREbAegrbEYnSNjNFtCHuIw1jEdJoSthCFlcySk7kb77VDiXnXBsR0EmheJCkgpKbq6EkdelSbHSPX8epZBUkJIEQDPGhajKtoFxbrarKWtJkmenpWjQOqDF7gbf7mlYyB2DJSiJjSqJ6SKA9sXytKiTtzo5meJCW1GJlQMH+qqHbVxK2kaW0oCgQSlWoEW6WqkPkWRLlLejDJTEjTYxzMj6xSU8wSsnTuZ2p0yd1RwhNtlX5QYH0pUdlW5JPG9LHbGkUFsXsKypC31+dZVbEosYFwKJANydtrfqKIY7sm4Ch4tlSHbjpwuPSR51HgMKErPhIKRx9vWnH/1O2Vm5CUpSnSoXkDdIBNI2MlTFDCYTvFQlQAAiOVTY7KS2Qorn0q61i2w4pQtJ2iOPLhUmOxqHEGDSGqsEWBynWZKt4/QUdyrs+DZRJPS1QZEYSPMUwZeCgkST1PnYeVK9huj1vswzyPvXH+0a/8A6h1IEBLigB5KNdpxubIZCdZ+I2Aua5P9oGWHD499F9KiHUkiCQ4kLPssrT/pq/ElZNzvFgJLu1F+zKycS0Ad1X8uPymhuDZCjHDc005FhG0vtrFrpAtteJ9ePmaacksDRg3k6hh8A0BZA+v1qcAA8NuFQM4jwioH8TY+RrmtBpiZmYu55n61RWnwj0qxiVFRUJ5EzUGIWBFUMEMDiNOq/GpFvrWRbYEe9eYFIVuIvY8KMYZvbSnbypGMKuZqfb7tKCUhUmU728r0ydmEvvAlazKTClG/lABueleZxhC6ju06Q6DYEEkDj8MnlwPlVgEYTD2WSCY0KTGo/wAUX8RvvsIG4u0H3/oSTSQYzLFhLKkgCSlW5v8AwiTP8RHSl7QnEoWnvO8IkHQqUg3F4uQOQ3NKubZmXVLS6pSYlOhNvClRO/5zMjjv0mrXZx8EESGkAQmRJ1E8YAgQOu9WSpE2DcFkYdwSFoJC5Vqn4fjVpOr8piN94oajI3lG487pI58FfUUzdnWiy4EBSnGylbhbSbeEgHob6bHpzoovHErCENkSnXpQECdwZUSkzMWuIrOVMyEvN8JpaA4ggmZnYgjbhNFexWLIU0RpCml6gomPBuUkwfCZI9aJZi2QglaSpJkKEpVcea9+Ei1AMleSXFrQgJTaEzayb8OJE9Jo3g3p3fA5kh5OpBnn0P741YUkHcVzbJc2U0sOJAgxqA2IuL73gfKumsOpWlKk3BEikCVVtnYEjoKG4phVzE+dHiBVXFRFJJDIXXGEE3EVUdwQB1W6GJo0SOdV1ggRE8zApKHsTs+YhlcknY36Ul4cFaXJJISJAmwsTXUcZlyXELStSvFa0UnYrJEsBwJUTKTOrpI4edPB+CvZa7NJnCAdT9ZpScblRPEqPlTd2eZKcMRM/FP74UqOsG/AcAKVbYwKWL1lTOCDuayqCjFg2ApOokTE73PCKnw2Z4ZBSXTocCfGCg7zvYb86CtOhIEmOM3N5um1adqX0OqDiARqF54kcfejVs2ixnL6XHFrZOpCjIIEcL79ZqgyYWPMfuKZuyGAb7lDhQlSh/GdSTeDKOPlNGMV2dbXK22g2NWr4iEAcgVX8rUlpOgg3Dv6ZHT9KIYPPVa9AbKlwNjz43rxGCaBbBla1SDEmI3tb2q3j8Ehs60CAUaAoo0mDvF5nhNLj02XhATMc4bOKS44FKbQPCE/mKbiehM/KhedPOZg53y4CkgJMDZN1JTPGJN+tX8pyM4ouKCtLQOkridvyoEjUeuw67UMzrBry97W2rvGXDcK38jGx3ggUVyRvonkXj4JpfySWPTMPl6WgZ3NqIZI13jlhISCo+Qt9SKBZlmshC0gFJV4knlB8J5edHMgLaH2HEqKUuKCdJuPEIAmdiqBB4mg0/8AovePpQ0sOuaY0qPpWFDpB8JFrTTK3h13lIg8lER5WqF9pSTZpS7XumkoSxOVky4KiU3iADJ87Ut5nmLaDaVnmLD57+ddOxja1MuaUFJ7tQEgfwm1ct7NYYqUF6NalpJTqT4R6m07VWLxbAo26Q19n80U8mG1A6RdJAJo8jvQQSEi/IUk9kcOpnHsqKCkOlTZT/VsfLUBXWsbh0tNKWUlUCyUgqJJ2EDe9LJXozxsX8rYAD7xcDalLKEq8J8JnYEEgmYmPy0u9o8MpbayFawBKVCIBCpMxtYGIAAgVawmQ/eNRWnuNoQl3VESACkI0p4+HXN9qXe0eXPYfTpS6Ek2IKlIURbTI4kcwLA3NUjGkkiQEcxSEuBS0ghCAdPNRhXWdz71VfzpRMABtJ5bnzI/StMEkrJUpMpJMSAYkcZ6AVq63uIjiN/1qySFLGRgLeCXLdTO0E87n/FHne7sCo78EwOvE7UvYB0BbaiJEwRMG4jfgaM49xB0WAMwTqJn0J8NCWwovPlhKJKlm0mAABY8xM7fOlvLsSEpI4kg7dI9ONqt46NBuSeEmbUFCylBI4fpQSwazoOX4xIQUqSTAvuOnw8h8qc+yGdtn8AKEgEgagTbcRw5xPOue5NdjvC4lMkAK3JA28JtcSPTjWzWaFt9KkhEJIghIQTaSSRaIm0H4TWqwWddfxRG1D38Qo8CaHffnlphGmTYCLnqLWqLMkYlpvUpSImCJki3TrXPllsIvalkyTA8qqZvnTeGRqdXHIbk+Q41TYxDyikEEAXJkEk7AC9hXOe1qHjiXArUQCQmTMAfS80Yq3TZn+BnxHb/AA5MDvI56a8ezAOiUXBBvuOVc0eJG4o92MdUouo16QEhQkwNUkbcT5cqpLjSVoTs7pjnlSZbUPP1velPEtHUZkXNgflTflryYhJmBQLEteI24mpLZTwX1N/uKyrjmHTJt9a9qgoa7WPYbv4ZUgoUiFaTZKwTedr29qU8a3+Gk+f1H96KJy1KCgOGVq/KBPD59a8y3LPvClpCobTfrfl7CmUooLg6ydK7E5O23g2UuJBWU6jI/iOqJ6TRUZQ1IkE9O8VHtNCsuWUoQjTpCE6YKpkAW3vVo5gQmU+LmARPoeFRcsmoO92kAgADj5Hn59aQvtPxpQ02y2qXXiqBOyUiVqJmwib+fKj2BzPvASpJSoGACZPnXOMxxXeY/FPK+FlISAOCU+Mp/wBXduJ//ZWT9+AxWUgwcSGW0MNLBCEgKII+KTqBjYyDI5k0ndps8W8vRq8DZgdVCxJ58QP81r2ef/5gJlRUFE85mT70DK5JPO/vW4OBR5G3mv2dHPz3xRSxf6N0kkEdP1H6TVjD4whtxsmxAKeipG3LgfSqzZv6H6Gp0Ze4e78MB0wgyLmY2mRfnXW0vTii2tHbOwvaH75hgVK/GbhDm1zFljoofMGmNBTNzelD7MssSzhtSSVKWo6yY3SSkJHQAe5NOzZk2ArlaTeCmtniUTsK572xyD7mEKQshlxahA/Ko+KOZETfh602doO0SWCGwYXuTCbA7XWpKfc+QN459mTzj76TiSuVSlqboBJkgEWEwNjwo9MWGEshT7NVYc4tRcWgKAHchagCpaifgB+IhKeH8VdC7WJP3ZRGogEFWkwYH7EzaN64djkJnS34lBU6gQACORO5B4jaK61kHagqUhl1SVqULLEETyJAAMxw2kTuJaMcWCb+oE5ZiAlPisY8InwjhEm6o3JO5+Vg4llaFNuy5qGnTpCgZ4XEXtaPkJql2rwymXm0MlYQ6SQhJiFcUg/wmduF+kK+HzAoMgwVAgfyC4kTuYPuByrWJ1LeK7OFCl/dhIKpUF+KAARCSgpMgyIveb2pexuUSVkrCVbadK0kQNr3FiBeONMOG7YJQHF+GBdIAuE8AB6qN+NLbmPL6y+9bVZCRwTwHkJmeJJPGqJ2I1QCbWZKZ349aKZPm5aSogILgkDvApQINzsocvnUeZ4UIKSlsoNz4jMm0GOB3kG1UASTNp2MgW9t9uPKqbQAw9mSVo8elK4gJQgoBvO5UZ/fnVfCup8RgzIlIiSmbgcvlUj2MbDIR3aFKCbLuFAkcwb+taZXj9BMtpWFGClXQbpULpNK9BRPhFw4n7s4qVaoTIkbCPFG+o2M9CaMJy1SgS6hCYF1NKAMTsUQQfYeY3oVg2WStTjffFUwlABJSqyj4gfGIERHGDM0zqwaFiVsoS6Nz3itBPCBMg25KmOFK36YJsZm7oT3ZUYJEhPSfTfavMX96eu5ICRsSBJHGBN6tZBhdDOnTfUrbYdN+f1ogSqRa49h6f3rnk8lksFXA4RRTcrKgNStAkAcpHHqaUO0+CUHFqQRBIICrm4vN7349affvbrSSELWkKuQLT6nb0pJ7cKSA26tRCidAsSTuZk/Wgleh4unkTc3wm0wDN42imHsZgSlK3koQqSEgmI8E6j0mYne1LSnyo8YHOmPs7nnw4dUIGiEqmxAkwQbA8Rzqr7daBKrsOYjMygFKcOCoi0EAAC0xQbM5DqwCQJtxo09hrAnaB68tqGnDLWokIWuTNgY+W4pEAX8Q0pSjC1CLb17RlzJX5MMG97n/NZT9hSVebakS2YUnqAZ9RerHZ/LQWysgRPiAOkmxvwsTQB3I3lqlKTe88B58BTfhswTASqNXEidBM8Lk+tTqlgrOfjLfeIUQQfFtdRNh59IqcJSoGPDHKYrMNh0LJIgCJ/Y/wAVdxWXp0gTtfULH1vcUgpDmj6MNhXXhulBKNU3WbJF/wCYiuU4lRbwqtRlx9YKidyDpdUTz/8Aw+q1CnrtC3+F3bhBG+n6etJmd4B5zD/e1qGhKu7SIiQVGViLSVkztt0AqnHTdfn/AA0k0rBeT21qJiBFDU17qMRNuVeV1KNNsjKVxS+DamLsb+Ji8M0UAgLWo2uR3ajB6CCfWh2ByzVpUo/hkaiRvvAQDEajNh0NNn2ZNNqxza7BQaWQBxUQkenhUv8A6TSyaeDJNHWsDh9KQEpCAPyiP02qy+8G21KMQkE+wmsjpQTthidDG8Tf2H9yPao11VjL6nRzE4x3Fv62w46sm5SFqKRwEpMoFo3AtVjFMKjxApk72RKSCCJUW1KSQbjUqZrpPYjKfu+GSCmFuEuL5yrYHyTA85pBx2MSha0JsAogR4ZEwPgYFo5/OnQAWHlIJ0yi1ilOj5pCf/6GrOU4lRxCVlRVo0rBKgZ0gEGVuGTJtKjx0ncUP1kqJ0wT/Kd/MMifevcvzBxK9DaZUtSUaieJgAGZETEyCfKiY6t2kX+LhFhOoIc1E8NKhp/WfSkHtX2ceb7xwp0tJXAOqZCleEgC/ED1roz2UhxttLs6kJAOlRAmBPUiRxqbE4AOIUhZUpKhBE/u9J6G8HABhYUoEx73v0FeqxBSdV1RABAIjynY8aae1uVMtvlLBOgJAV4yqVyqRJPLSIHLzoC3hNSTcxO0mnUgNAwPlbgU6TuJ58pqRXEJ0qTNzG49dqmxGVEDVO24/f0qJpAT5caqiZs48Epi8KEQDveduUx7VrgwJjUPXrWroEKBPlt1P79KnyhZYUHS2CI8JVI9RwHnBoMw75Xl/wB1QnvRpJ8XwpUUlW5IIMGJHvVbMlSWwyZWVSEonxCPD89p2mvcLm5xnhQl0q/N+IAlNjfb0q9kOSLac71yFECEAKmBcE7C8H5moydFIobcuwfdtJRMxuYuVEyomOZJrdTV+N44mP8AFUe6d1eCYIkqBPte23nVTGOOsIccWk6EJK51yZEmOk7e1QqyhdzPGlCTour0MDnXOe07SlpKlEqO8mSZ/cj1qfsl2guvvTJKjJPJUqP/AMp+VF85wmqVJEje1/lXdCChEn2sSMDiBOladJAmeg58rVQce1qJgidgfKKKY9i59P1Me8V5hMI2pJkq1XEDSIiOJ89zpA5mlqMcjZlgt9lO0ysM6nWSpjZaD4oH8SRwIN4G9xXZG8QlSQUFJSQCCIIgiR8q4BjcNpUNJKkRvY36wSKb+xOYhTZaKiCgEjhIJ3kbwZHqmk5EmuyF9pnSlpBNZSid7kk+VZURqAeJzlahC3FEcpt7C1BnswlQifX99K2cxyVtg3BJNuEA2qo1hFLIgQNySDAqiXyJXwdB7KZoVN6SoSm4kxImN44fqKLOpCj8RMSSSTcctqSsizFlp1HjECE85BsdvOaeO0D/AHbR4EggC0x6fveoTVMrx5wJmbvKxDwaQTKjE3MDifICinbTCJTli0oEJQW4ney0psZ6/WrnYXKiUrxJHiWSlH9KTf3UI/0iq32pYgpwYSB/zHUpPkkFy3qgU0PuSG5JXZySsr0ivK7TlL2CxQAIXKgPhSQFAE8RPwny60c7J5shvG4UoRpSXkpPPxy1Y+S5vStVvK8X3L7LpEhtxDhG9krCj8hQoJ9Milrts6EBtSkhSNQBB5hQI+vtNM+ocKG51lDeJSlLgskyOXr/AIioSVopB08kuZ4kpZUtMzFtzc2G17TXJczy9RKlKBPHxBcxzhSwIroPaVhtrDttBICNVhp1iwPAknc73N6RMVgAZUEJH8wQlH/cQKZABDzQsYE9QgHoY0qVTJ2Qy7W9h0RZP46+kXQNh+YotA2NVFYRCEjvCNAkwFIgmJghsDoBvMnrRX7OcRrxTxPFqeHBaf5p48qR5dDrEbOixVPNni2ytQmQIHmSEz86ugCqGfshbC07fDcdFA8aJM5rmGHWYKlQTsLptPLhQ1KglJG0Sbm0HjPCNjTfjMGdI0ojhKzJ9QLX/WkfOG1JVeCOMcP9v0owlkzRXxOMJ+GwuJ4mN4/hHzoX3II29ePnerjqepnffraqypCoNgfr7fofKqRlbFaIVKgiRYEcJi+8bTRzOXVJKQo6m1pjUQLK4GwiI4RzoahkkFPMSPMcL+1EcOEvJaYWD3ilISOoKgkER7E1pGR1HIckTgmA03Kr6iowCpRgT0gAADkKleamZBBPEEjrvHzotjmk8ifWgGIcWlRkW/LpIO9jPIRsBNcct5LIkw+NBEeImL8p89770s/abjinChuI7xaQOelI1n0kD3o8h0kqCoSBvNzawJEW51Fi0tvIKVo1JMGFJSqb8zI8r1oupJhatHE1uEbGnLL8cFJhRtEjy3g1Q7a5Y0y/paQEjSJAneTPlwt0qjhlKCQE7p3rujLsrJVWGFsaNR3/AEoJiSRcR1BAM8jBsatqxCp2AHHedvPzqviWVKEwI6UA2Zgi47qiVFMeEAkkEwYA5Wt1qzkryUvoIVoBOlXEQfmLxU3YlUPrggHuzE7TqTbfzoxmXZxHfAqUoE+NVgEqJMwkiyRJjjt61KTp0MsrIXexCVGZ02AIQm0gQeO9ZVZzHJR4YWsgCVJ0kE8bzXlRyOLbmbFNiduG9/n9arvZw6of2oebknrNTIEiBv8Arwq3RIR8shzZYwmF7ta0OuOwlfiI0gkagQBFvMVC9jHsc+ltseJVgBMADdR6AXJroqsjZdbQ260lWhIA4EWixFxVnKMiawwIZQEaokySo+ZUSY6bVJKyn8lIsZVlCWW0IAnQkJk8Y4+pv60l/bWwn7rh1fmD2kAcQptZNvNCfnT8okdaVPtDwAdwskSELSo/NFuXx1SEaZFs4XXk0zN5SiL3nqaF5jl4RMH0roJg2vSJr0oov2YywP4phtQlK3UhQ5p1AqH/AEg0LCdy7M45TmEwyyk6lMtk9SUCT5HeiiXCbQalZw+lISAAAIAFgALARwEVvEcKiMA+1OU981q1upLYUoBpWnVadJMTeLQReK4i5mGIbWQXXCUnZaiscwQFzvzF719Eg9K4d2+yhScc6EpJCgFpAEwmIj5fMU/HvIGAMXnz7hHeKCo/lCf+2KfvshJW6+5EISgI4XUs6rW4BHP8wrn2a5W4wGSsCHWw6kiTYkiDb4hEkCYkV077FSnuMSI8QcTPkUW+YVRklVo1vTOhEg1Szg/hGOY2vxnb2ojFCc/dTCUqVp1aud4At8zUmEX8UdZ8VybAkEDy2HWk7PmoJKQRH18uNObbqlLIQNI0XHKT4Tp/0nbalntEtRMEqVN5twsY/tWWzCmyoKVBsRy+XltWubpiOe5/QfWoSfHbYX5calfdC9MgmOdNp2HwhaxYSLmDKSPe/l6gb1IXFMvodaMEELSRwI5AgzeOFU3290wTxH6/sVq3qVYlRt1t08qoIdi7I9sk4pXculKHiJTeAuNwBsFDkN77RRnMWDeSY5avbhzrhbWEJQ4tB/5QCiJAMagNQB3gkbV1bsHmrmLwhLhCltkJJO5EWJPE2Nc/JDFopF+F19pNhbqJj3O/960dbA8SRy3Nze9uJG9hw4VZdQlCTp0gTMTuT9b+dVwoJSRc/wAyhEegF7cL1zlRA+0BEPpJESgWiL6lb9dqV9W8ceIpv+0IhS2oFgk/WfTypNXa49RXdxfYiUtm7TvOrmHcm3A0LJ2qZpynaBYa7L4MqxC0jVOg/CYNlJnrHlemF/DanfF8CRZSlR4eHz2+dA+zbo74KuDpIMehH0pk+4i+smNJIBIJi4E3sb7EgHyrn5HUh46BjuJSDAJjhGoW9DB8xXtWGkMJkL8Sp/KBAHAWMTEVlJ2DQiodHX2olkydTzcCfGmxtbUKE4RyDMAgc7/7imXLUoS9hVjwpW6lJ5wVASYJ8/IjlXRJEVs7gG72gelTBuONQJcCa2S7UUMblNVsfgkvNLbXYLEW3HI+YIB9Km1dKwE8qcBxzMfwXFNOwlabEbdQRNiCLzQHMikqN7/LykU2dvTOOdBSfhRBkfwDYHelbM2wEkJGwkk7/vrVVoUFuIpg7Bf/AH2G/wDc+gJ/Sl5JtTN9nCJzDD9Cs+zS6z0Y7t3hNeRWteyakMbVzn7QT+MogX0pnntXRZrm3b4Q+vqlJHtp/Sknopx7FrPcMtsJZd+JvYG40qSlUD1mun9h8pGHwiEyCV/iEjbxAQBaYAA360o9vmmxiQp0KuhKgEpuoAaSCSY0ggGN705dkCVYRokKSCCQFKk6dR0mYG4g+op2hG7QYWaXszxoUtSQmyACZsIVMec6SY6J6ijzyQBPLrXP8wC1urhJCVKA0gySAAJ3nTM3PWhYCZp9tsKKJKlG5I2iYHQRe3M2pezt5Kp0rlX8I2HQ2j2n0q/ilQkiYj8oO55jp/ml8pQpJ+KR+WI+dajEuFyIvYB7EgpCmHllQIiWu6bJiBuCJA/q50uIeEySa6dkgQnJsSVAp1h0Lk/mUA2gD00epNcsbbuIp1kxPiHBpSRuJM8+H0qupRBtsbipcThygCTvVZxyE3/Ypo6AwngUJ1gFOpJAVpVsoC/mLWmup4hljCPM9yypoOgtlSElKCd0JUniokk6onw3sbcky9I0BSthIvyiu+98VNIUkaiUg8OKZ97/ADqPINEDvI8VtUwZAEAzyJ/S+9R90q95gGxJEbdehPpwogtwxJBHMb/3nbhVZ0kwIIKgRcx/tYn24VysqhC7fiQ2qCBcTEX39ZGx6Ur/APDnCoJ0mTESRx2966nj8KhfgICweYGkkCwuTJtwoG+wUpSFKGtsahYkndIHopInlNdHHytRpCyjZzzGYJbayhSdJHCQeE7iogggT/vR7tCw4fxVAWMRb1mOtCyqSkWHSrKbaEovdnUqCwu+kEAi4mZ2I22pux7xBCgghagEnSUgACYne5negvZ7LVKbDguSolIMiAkRO9xJIt1qXNAvvLEKUkcDBmIhI4+fWpSfaQ6wiFSHwpQAQRPFtRPuEx19ayqIcxCeJE3jf6TWVqMLuHNqNZJoW8whS4HeoJkwAAqSNovsL8audl8Kw9h3G3UgKC5StMBYBSPzEbSDbahucZOpgyFBbZ2UNx0I4HqLeVWbTwTo7r95mpUvikbst2nD7aUqkupHi68NXrb1pnYenn61LQQul6t0vVRQ5XpfNawCN9p+IQl5mB+IUGYJkjVCZ/8AlSC+8TIJtTN9omJ1YsgbpbSknlJKreihSeTerR0KQpVTX9mrgTjUqP5ULPuNP/lSotUKNP8A9kyEleIJHiCUBJPIlUj3Sn2FaWjI6ajNkngr2NTJxs7JPtVb1rZAqI5bQ8SBIg8qTe3+H1FtXNKkn0II+ppo1UKzhbCrvd6SifC2EzBAvKwU8ON+hrdW1QYyphfEYRnEIQpaELFlIUUpVEwbagRcVeSrypUy3MpbCGgohHhuIMDaeG3lUxLxUCJt1P8Aes3QBlK6Q+02BLK5QpUKSTBAPIaZEGNvemNt147gedBe0ilOoSIJ0LBJ0rAidO5ABiZoWYWsWvg5EkXIBhIgc96oYfD984hpudalBIJPhg2KjHSt8aSrbiTYxND1uKQpJSqIIIIMGRcRyIImaZM1HQ+22BSxliWUmwWhJJ3UbrUo9SQTXKcLAnxbG36fvpXRe1+Yl7LMM4o3UtOrzCFpJ9SJ9a50QkxZQPA8/TlRWgG2NQC2pRMkXHX9imrsF2TL6FYkuqb/ACtKbV4pCiF6kkQUkWg7gnpK61hki6gkjkP8frXW+xzaUYNjTspOo+aiVHyuT8qDdIJOOy+EDocGHbB3sITO4OkHTM3nTV994bbR19eHCtis1C6roPWpSYyBr2LKTdflZXtEenqKrP4pwpKmiNcAjWLfFcG8gFP19au4v+mZHS3W5v8A4qgkgKIgSb+wpE2naGaTVMqLfeKgCllAiBpK7cLyoyIoHisGkOOXiUfECoiAdj/CJJ2/WmRxwRdJI9ZM/T5UEzxHgBAIgEKF5AI5H68JPKmc3J2wKKiqQtZhh0lpZCjI/Jx4wfQ0v4VErSCYkgTykx+tHsxkJST4ZTEWk85+lLw8PPnerR0BjorHaUaGihKEJgnT4iNokcxNz85qt97TpFiAbRaTt4bnaY9jUfdohMhJG3GTHECd5O5k+dSKPg2kTuRsDFzAm9uvvFTGKi8xZBIkAcAE7dJAv51lDcwa0rhtAUOeru78YBMkda9qiihezL/YltJDuobFJ9wf7Ue7Q4dP3R6Ej4f/ACEfOsrKL+4UCfZ2IxCv/bP1TXTWHaysoS2ZkqXZNSKXHOKyspHgxyv7Qnh98cAudKP+wUqaqysrpjoQiWb11P7KcGE4dx0m7i9MdEC3rKlfKsrKE9BQ9GsCoFZWVEJ40kyTJM/Lp++dRP4JDl1NoUf5kpP1FZWVjHrOFSgeBKUg/wAKUj6CrCE86ysoBPXFwDafKqWZNy0vh4Sb3iL/AKV7WVjHKcS6Ssg/lMe3+1e4lPhnaOXysa8rKIUMT7inMoaKjGh2B1SCpI8o2/00qJbJBCoMG1vWvKyiBEHfxbzBP7/d66/2WWDg8PFh3YHtY/MVlZWmsGQU08rVE82Y3B6ETXtZUWMihi7zJ26dNqE4sRcEQbJMQZ5cZ2IvFZWUg5qHiNPiSDbgbCYJsOF7VUzNxxSlyI0pB1EiT0gAyk24ixPlWVlZBYnZ+8rUpKpnSSkkydvlG1LhSTHlvWVldUNEnsanXkz+eCJAkHyk2m/Qb1SdUq8qISYBT89tv817WUqQWVHHLm/79qysrKYB/9k="/>
          <p:cNvSpPr>
            <a:spLocks noChangeAspect="1" noChangeArrowheads="1"/>
          </p:cNvSpPr>
          <p:nvPr/>
        </p:nvSpPr>
        <p:spPr bwMode="auto">
          <a:xfrm>
            <a:off x="155575" y="-419100"/>
            <a:ext cx="1314450" cy="876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descr="http://news.antiwar.com/wp-content/uploads/2013/03/hires_080804-A-8725H-3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622" y="4263838"/>
            <a:ext cx="3750660" cy="249106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hilobrow.com/wp-content/uploads/2010/10/saddam-statue-190308_20527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714374"/>
            <a:ext cx="3347325" cy="256222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www.enduringamerica.com/storage/blog-post-images/IRAQ%20FLAG.gif?__SQUARESPACE_CACHEVERSION=128617436234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889" y="1355071"/>
            <a:ext cx="3970127" cy="2652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5657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Euphrates and 3. Tigris Rivers</a:t>
            </a:r>
            <a:endParaRPr lang="en-US" dirty="0"/>
          </a:p>
        </p:txBody>
      </p:sp>
      <p:pic>
        <p:nvPicPr>
          <p:cNvPr id="4098" name="Picture 2" descr="http://www.lonelyplanet.com/maps/middle-east/iraq/map_of_iraq.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47800"/>
            <a:ext cx="6953250" cy="5222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7441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Syria</a:t>
            </a:r>
            <a:endParaRPr lang="en-US" dirty="0"/>
          </a:p>
        </p:txBody>
      </p:sp>
      <p:sp>
        <p:nvSpPr>
          <p:cNvPr id="4" name="Content Placeholder 3"/>
          <p:cNvSpPr>
            <a:spLocks noGrp="1"/>
          </p:cNvSpPr>
          <p:nvPr>
            <p:ph sz="half" idx="1"/>
          </p:nvPr>
        </p:nvSpPr>
        <p:spPr/>
        <p:txBody>
          <a:bodyPr/>
          <a:lstStyle/>
          <a:p>
            <a:endParaRPr lang="en-US"/>
          </a:p>
        </p:txBody>
      </p:sp>
      <p:pic>
        <p:nvPicPr>
          <p:cNvPr id="5122" name="Picture 2" descr="https://www.cia.gov/library/publications/the-world-factbook/graphics/maps/sy-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685800"/>
            <a:ext cx="3133725" cy="337185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media.npr.org/assets/img/2012/10/05/07_09_james_lawler_duggan_aleppo_syria_2012_08_22-69d15041bc7cfa3b7c7ea0d3324f4b80ceacdc7b-s6-c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733800"/>
            <a:ext cx="4448175" cy="2961005"/>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data:image/jpeg;base64,/9j/4AAQSkZJRgABAQAAAQABAAD/2wCEAAkGBwgHBhUUBwgQFBUXEhsZGRMWFxYVHBQZGBkZFh0XGR8kKCkhJCYnIh0fLTEtJykrLjouHyszPD8sQDQtOisBCgoKDg0OGxAQGjclICQsLyw0LCw3Ly8sLC83NS0sNjQ4LCw3LCw0LCwsLCwsLCwsLCwsNCwsLCw0NDAsLCwsLP/AABEIALkBEAMBEQACEQEDEQH/xAAbAAEAAgMBAQAAAAAAAAAAAAAABgcBBAUDAv/EAEYQAAEDAQQDCgkLBAIDAAAAAAABAgQDBQYXkxFT0gcSFiExUVVWktETMjRBYXN1sbIiMzY3cXJ0kaGzwwgUUoFCwRVig//EABoBAQACAwEAAAAAAAAAAAAAAAAEBQECAwb/xAAxEQEAAQICCAUEAgIDAAAAAAAAAQIDBFIRExRRU5Gh0RIWITHBBjNBcTRyBYEiYbH/2gAMAwEAAhEDEQA/AJzeC8dOxXU1mSZKrVarkSmykqNRF0f8lTnON2/Tbn1WOC/xl3F0zVRMRo36fiJcnECBrp+XH2zjttvdKb5exGenr2MQIGun5cfbG2290nl7EZ6evZjECBrp+XH2xttvdJ5exGenr2ZxAga6flx9sbbb3SeXsRnp69jECBrp+XH2xttvdJ5exGenr2MQIGun5cfbG2290nl7EZ6evYxAga6flx9sbbb3SeXsRnp69mMQIGun5cfbG2290nl7EZ6evZnECBrp+XH2xttvdJ5exGenr2MQIGun5cfbG2290nl7EZ6evYxAga6flx9sbbb3SeXsRnp69jECBrp+XH2xttvdJ5exGenr2MQIGun5cfbG2290nl7EZ6evYxAga6flx9sbbb3SeXsRnp69jECBrp+XH2xttvdJ5exGenr2MQIGun5cfbG2290nl7EZ6evYxAga6flx9sbbb3SeXsRnp69jECBrp+XH2xttvdJ5exGenr2MQIGun5cfbG2290nl7EZ6evZjECBrp+XH2xttvdJ5exGenr2ZxAga6flx9sbbb3SeXsRnp69jECBrp+XH2xttvdJ5exGenr2MQIGun5cfbG2290nl7EZ6evYxAga6flx9sbbb3SeXsRnp69mMQIGun5cfbG2290nl7EZ6evZnECBrp+XH2xttvdJ5exGenr2MQIGun5cfbG2290nl7EZ6evYxAga6flx9sbbb3SeXsRnp69jECBrp+XH2xttvdJ5exGenr2MQIGun5cfbG2290nl7EZ6evYxAga6flx9sbbb3SeXsRnp69mMQIGun5cfbG2290nl7EZ6evZ1rNt91oQErQpNdWpJSkrarabeVu+0pvVXnTzne1di5GmFbjcFXhK4ormJmY0+n+4/OjcjW6d48T1L/AImkPHe8L/6d+3c/cfKEEB6IAAAAAAAAAAAAAAAAAAAAAAAAAAAAAAAAAAAAn1y/omvtJP2mFpgvtz+3kPqL+RR/X5qeG6f48T1L/iQ5Y73hN+nftXP3HyhBAeiAAAAAAAAAAAAAAAAAAAAAAAAAAAAAAAAAAAAJ9cv6Jr7ST9phaYL7c/t5D6i/kUf1+anhun+PE9S/4kOWO94Tfp37Vz9x8oQQHogAAAAAAAAAAAAAAAAAAAAAAAAAAAAAAAAAAACfXL+ia+0k/aYWmC+3P7eQ+ov5FH9fmp4bp/jxPUv+JDljveE36d+1c/cfKEEB6IAAAAAAAAAAAAAAAAAAAAAAAAAAAAAAAAAAAAn1y/omvtJP2mFpgvtz+3kPqL+RR/X5qeG6f48T1L/iQ5Y73hN+nftXP3HyhBAeiAAAAAAAAAAAAAAAAAAAAAAAAAAAAAAAAAAAAJ9cv6Jr7ST9phaYL7c/t5D6i/kUf1+anhun+PE9S/4kOWO94Tfp37Vz9x8oQQHogAAAAAAAAAAAAAAAAAAAAAAAAAAAAAAAAAAACfXL+ia+0k/aYWmC+3P7eQ+ov5FH9fmp6boVmT56xVgwqtREouRVY1XaNLk0adBpjKKqpjRDv/gcRatW64rqiNMx7/7RHg7bfRMjLcQtVcyyvtuw3EjmcHbb6JkZbhqrmWTbsNxI5nB22+iZGW4aq5lk27DcSOZwdtvomRluGquZZNuw3EjmcHbb6JkZbhqrmWTbsNxI5nB22+iZGW4aq5lk27DcSOZwdtvomRluGquZZNuw3EjmcHbb6JkZbhqrmWTbsNxI5nB22+iZGW4aq5lk27DcSOZwdtvomRluGquZZNuw3EjmcHbb6JkZbhqrmWTbsNxI5nB22+iZGW4aq5lk27DcSOZwdtvomRluGquZZNuw3EjmcHbb6JkZbhqrmWTbsNxI5nB22+iZGW4aq5lk27DcSOZwdtvomRluGquZZNuw3EjmcHbb6JkZbhqrmWTbsNxI5nB22+iZGW4aq5lk27DcSOZwdtvomRluGquZZNuw3EjmcHbb6JkZbhqrmWTbsNxI5nB22+iZGW4aq5lk27DcSOZwdtvomRluGquZZNuw3EjmcHbb6JkZbhqrmWTbsNxI5nB22+iZGW4aq5lk27DcSOZwdtvomRluGquZZNuw3EjmcHbb6JkZbhqrmWTbsNxI5nB22+iZGW4aq5lk27DcSOZwdtvomRluGquZZNuw3EjmcHbb6JkZbhqrmWTbsNxI5nB22+iZGW4aq5lk27DcSOZwdtvomRluGquZZNuw3EjmcHbb6JkZbhqrmWTbsNxI5pldeFKgXY3s2M+m5bRRUR6K1VTwTU08fpRfyLHB0zTRMTH5eW/zt2i7fpmiqJjw/j9ysWy/IGfYS1K2gAAAAAAAAAABhHNV2hFTSnm5hpGQAAAAAAAAAABjfJvtGlNPMBkAAAAAAAAAAAcO9nklL8Qz3OA6VmeQM+6BtAAAAAAAAAAACC3Yt9Zl95LVfpZU4mf/AC+T+vGpXWL/AIsRVG/4Q7N3Teqjf8J0WKYAAAAAAAAAAEEtC3/Bbo9JiP8AkNb4J33qib73o1CurxGjFRT/AKQqrui/Efj2TssU0AAAAAAAAAAOHe3yOl+IZ7nAdKzPIGfdA2gAAAAAAAAADl3mtD/xdhVamnjRio37zvkp+qnG/c1duanO7X4aJlTFjTFs21KVVF8R6KvpTkX9NJ56zc8FyKlTRV4aoncvljkexFavEqaT08TpXT6AAAAAAAAAeUmsyNGc+ovE1quX7ETSYqnwxMyxM6I0qFly6sqa+qrvlOer9PMunSn5cR5eq5NVfi/7U1VUzOledjzW2lZdOqz/AJsRfsXRxp+Z6a1X46Iq3reirxUxLcN24AAAAAAAAA4d7fI6X4hnucB0rM8gZ90DaAAAAAAAA59tWNBtuJvJ9HSnmcnE5q87VOV2zRdjRVDnctU3I0VKnvLdKZYL9Kt8JS08VVE5PQ9PN7ijxGErs+vvG9W3cPNv9OAjUTkQiOOhkMsbxvMGNEJpde4VWfoqWu1adPlSnxo9/wBv+Kfr9hZYbA1Vf8rnpG5KtYXxetXss2JFoQ46Mi0msa1NCNRNCIXFNMUxohY00xTGiHsbMgAABrz4Ma0Yq05tFHsdyovvTmX0oaV0U1x4ao9GtVMVRolVt6bjV7K01LPatSlzcr6aennT0/nzlNicFVb/AOVHrH/iuvYWaPWn1hEka3zIV6Noh9Bl8q1vnQMaISW7FzJdtqj6yLSo/wCapxv+4n/a8X2k3DYOu76z6Q72sNNfrPpC1bJsqFY8RKdn0Ua3z+dXLzuXlVS7t2qbcaKYWVFumiNFLdOjcAAAAAABw72+R0vxDPc4DpWZ5Az7oG0AAAAAAAAA+ajGVGKlRqKipoVFTSipzKYmNPuKNvEkRluVks+mjabaitRE5OLiXR/vSeaxHh1sxRHop7nh8c+H2c44tEt3NGQqtvOSXQa53g99TV3HvVavHoTk06F/QsP8dFE3J0x6/hJwvhmvRK2C8WQAAAAAAABT26DSg0Lxq2BQazQxFfveJFe7SvJyJxaCgx8URd0Uwq8TFMXNFKNkJwdi6DYdS8VJto0WvY5dGh3Jvl8VV5+Pn5yThIom7EVx6Otnw+OPEuxERqcSHo1syAAAAAAAAA4d7fI6X4hnucB0rM8gZ90DaAAAAAAAAAc68M9LMsWrV87WLo9Ll4kT81Q5X7ngtzU53avDRMqou3defeCrpbpZT0/KquTl50bzr+hR4fC13p0/jerbVmq5+t6c2huf2VWs1GQ0WnUai6KvGquVf8+f/rzFnX/j7c0aKfSd6ZVhaJp0R7oJSoTrp3jpOn0lbvaifKTxXsX5Llavn4v9lZTRXhrsTUh6KrVcaV0oqOTiU9CtmQAAAAAAfFaoyjSV1RdCIiqq+hOMxM6I0sTOj1UtEs+0b2Wy90an471c6ounesRV4kVedE0cXKeept14m5MwqaaartUzCf0dz+yGWWtOqjnVF41rcjkX/wBU5ET0FpGAteDwz7702MLR4dH53oBbtgWjduWi1W6Wo5FZWai71VRdKaeZeLkUq72HrsVaeqHctVW59ea4rMmMtCzqdWnyPYjvzQv7dfjpiqPytKKvFTEto3bAAAAAAAAHDvb5HS/EM9zgOlZnkDPugbQAAAAAAAADRtay49rUWsmaVYj0crORH6ORHejSc7luLkaKvZpXRFcaJ9m5Spso00bSYjURNCIiaEROZDeIiI0Q2iNHs+jLLUtOzolqxFpz6CPavmXzelF8ymldumuNFUNa6Ka40VQ9YdD+1itZv1dvWom+XlXRxcZmmnwxEM0xojQ9jZkAAAAADWtKGy0ILqVR7ka9NCq3iXRp400+lOL/AGaV0eOnwta6fFT4ZZgwo1nxkpw6LWMTkaiaDNFFNEaKYKaYpjRDYNmzzkUKMqirJFJrmqmhWqmlFQxVTFUaJYmImNEtaybOo2VD8HGc7eI5Vairp3qKuneovNp5zS3bi3T4Y9mtFEURohunRuAAAAAAAAcO9vkdL8Qz3OAr/dPv9bVzUitshtFUqUnK7wjVdxtciJo0KnOBBsc73auHlu2gGOd7tXDy3bQDHO92rh5btoBjne7Vw8t20Axzvdq4eW7aAY53u1cPLdtAMc73auHlu2gGOd7tXDy3bQDHO92rh5btoBjne7Vw8t20Axzvdq4eW7aAY53u1cPLdtAMc73auHlu2gGOd7tXDy3bQDHO92rh5btoBjne7Vw8t20Axzvdq4eW7aAY53u1cPLdtAMc73auHlu2gGOd7tXDy3bQDHO92rh5btoBjne7Vw8t20Axzvdq4eW7aAY53u1cPLdtAMc73auHlu2gGOd7tXDy3bQDHO92rh5btoBjne7Vw8t20Axzvdq4eW7aAY53u1cPLdtAMc73auHlu2gGOd7tXDy3bQFgXOvZaV8Lo+GtZtJHNtFKaeDarU3qU2u40VV87lAh39QXzsD1FT4mgVEAAAAAAAAAAAAAAAAAAAAAAAAAAAAAAAAAAAAAvHcd+r5fa38NMMS5f9QXzsD1FT4mhlUQAAAAAAAAAAAAAAAAAAAAAAAAAAAAAAAAAAAAC8dxz6vl9rfw0wOX/UF87A9RU+JoFRAAAAAAAAAAAAAAAAAAAAAAAAAAAAAAAAAAAAALx3HPq+X2t/DTA5f9QXzsD1FT4mgVEAAAAAAAAAAAAAAAAAAAAAAAAAAAAAAAAAAAAAvHcc+r5fa38NMDl/1BfOwPUVPiaBUQAAAAAAAAAAAAAAAAAAAAAAAAAAAAAAAAAAAAC8dxz6vl9rfw0wOX/UF87A9RU+JoFRAAAAAAAAAAAAAAAAAAAAAAAAAAAAAAAAAAAAALx3HPq+X2t/DTA6u6Vcx98Hxv7e2IlFaNNzXNqvVF0uci8iIvMBCsGJfWaze27uAYMS+s1m9t3cAwYl9ZrN7bu4BgxL6zWb23dwDBiX1ms3tu7gGDEvrNZvbd3AMGJfWaze27uAYMS+s1m9t3cAwYl9ZrN7bu4BgxL6zWb23dwDBiX1ms3tu7gGDEvrNZvbd3AMGJfWaze27uAYMS+s1m9t3cAwYl9ZrN7bu4BgxL6zWb23dwDBiX1ms3tu7gGDEvrNZvbd3AMGJfWaze27uAYMS+s1m9t3cAwYl9ZrN7bu4BgxL6zWb23dwDBiX1ms3tu7gGDEvrNZvbd3AMGJfWaze27uAYMS+s1m9t3cAwYl9ZrN7bu4BgxL6zWb23dwDBiX1ms3tu7gGDEvrNZvbd3AMGJfWaze27uAYMS+s1m9t3cBO7m3ddda7P9tVtGPXe6elVPAu33yVptZxovHxK39QJhM8pX7TMMT7vEywAAAAAAAAAAAAAAAAAAAAAAAAAAAAAAAAAAAGB7QvK2/aatn//2Q=="/>
          <p:cNvSpPr>
            <a:spLocks noChangeAspect="1" noChangeArrowheads="1"/>
          </p:cNvSpPr>
          <p:nvPr/>
        </p:nvSpPr>
        <p:spPr bwMode="auto">
          <a:xfrm>
            <a:off x="155575" y="-427038"/>
            <a:ext cx="1314450" cy="895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8" name="Picture 8" descr="http://www.mapsofworld.com/images/world-countries-flags/syria-flag.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850" y="2371725"/>
            <a:ext cx="3714750" cy="252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4486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Iran</a:t>
            </a:r>
            <a:endParaRPr lang="en-US" dirty="0"/>
          </a:p>
        </p:txBody>
      </p:sp>
      <p:pic>
        <p:nvPicPr>
          <p:cNvPr id="6146" name="Picture 2" descr="http://www.blog.standforisrael.org/wp-content/uploads/2012/05/Iran-Flag.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3733800"/>
            <a:ext cx="3762375" cy="282037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upload.wikimedia.org/wikipedia/commons/a/ac/Banisadr_Iran_Hostage_Cris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2999" y="990600"/>
            <a:ext cx="3208337" cy="240505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static.guim.co.uk/sys-images/Guardian/Pix/pictures/2011/11/2/1320243958163/Iran-test-fires-short-ran-007.jpg"/>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471487" y="1238700"/>
            <a:ext cx="4038600" cy="242316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www.operationworld.org/files/ow/maps/lgmap/iran-MMAP-m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2055" y="3747655"/>
            <a:ext cx="4134303" cy="2919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5089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Yemen</a:t>
            </a:r>
            <a:endParaRPr lang="en-US" dirty="0"/>
          </a:p>
        </p:txBody>
      </p:sp>
      <p:pic>
        <p:nvPicPr>
          <p:cNvPr id="7170" name="Picture 2" descr="http://i.infoplease.com/images/myeme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344" y="660733"/>
            <a:ext cx="4200525" cy="299686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mapsofworld.com/images/world-countries-flags/yemen-fla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1196" y="3962400"/>
            <a:ext cx="3714750" cy="252412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www.examiner.com/images/blog/EXID15870/images/Yemen_-_al-Qaeda,_AFP.jpg"/>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1056662" y="3803557"/>
            <a:ext cx="30480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upload.wikimedia.org/wikipedia/commons/0/08/MQ-1_Predator_unmanned_aircraf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 y="1343025"/>
            <a:ext cx="3484924"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3081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Thinking back to Sub-Saharan Africa…</a:t>
            </a:r>
            <a:endParaRPr lang="en-US" dirty="0"/>
          </a:p>
        </p:txBody>
      </p:sp>
      <p:sp>
        <p:nvSpPr>
          <p:cNvPr id="3" name="Content Placeholder 2"/>
          <p:cNvSpPr>
            <a:spLocks noGrp="1"/>
          </p:cNvSpPr>
          <p:nvPr>
            <p:ph sz="half" idx="1"/>
          </p:nvPr>
        </p:nvSpPr>
        <p:spPr>
          <a:xfrm>
            <a:off x="457200" y="1752600"/>
            <a:ext cx="4038600" cy="4718304"/>
          </a:xfrm>
        </p:spPr>
        <p:txBody>
          <a:bodyPr/>
          <a:lstStyle/>
          <a:p>
            <a:pPr marL="0" indent="0">
              <a:buNone/>
            </a:pPr>
            <a:r>
              <a:rPr lang="en-US" b="1" dirty="0" smtClean="0"/>
              <a:t>Strength</a:t>
            </a:r>
            <a:endParaRPr lang="en-US" dirty="0" smtClean="0"/>
          </a:p>
          <a:p>
            <a:r>
              <a:rPr lang="en-US" dirty="0" smtClean="0"/>
              <a:t>Rich heritage</a:t>
            </a:r>
            <a:endParaRPr lang="en-US" dirty="0"/>
          </a:p>
        </p:txBody>
      </p:sp>
      <p:sp>
        <p:nvSpPr>
          <p:cNvPr id="4" name="Content Placeholder 3"/>
          <p:cNvSpPr>
            <a:spLocks noGrp="1"/>
          </p:cNvSpPr>
          <p:nvPr>
            <p:ph sz="half" idx="2"/>
          </p:nvPr>
        </p:nvSpPr>
        <p:spPr/>
        <p:txBody>
          <a:bodyPr/>
          <a:lstStyle/>
          <a:p>
            <a:pPr marL="0" indent="0">
              <a:buNone/>
            </a:pPr>
            <a:r>
              <a:rPr lang="en-US" b="1" dirty="0" smtClean="0"/>
              <a:t>Weakness</a:t>
            </a:r>
          </a:p>
          <a:p>
            <a:r>
              <a:rPr lang="en-US" dirty="0" smtClean="0"/>
              <a:t>Colonization leading to Apartheid</a:t>
            </a:r>
            <a:endParaRPr lang="en-US" dirty="0"/>
          </a:p>
        </p:txBody>
      </p:sp>
      <p:pic>
        <p:nvPicPr>
          <p:cNvPr id="6" name="Picture 2" descr="http://www.mrdowling.com/images/609mansamu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505200"/>
            <a:ext cx="3996696" cy="247996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tatic5.businessinsider.com/image/52a1e564eab8eafb5a68f747/nelson-mandela-film-long-walk-to-freedom-is-now-south-africas-highest-grossing-movi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8517" y="3276600"/>
            <a:ext cx="4584701" cy="343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222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East</a:t>
            </a:r>
            <a:endParaRPr lang="en-US" dirty="0"/>
          </a:p>
        </p:txBody>
      </p:sp>
      <p:sp>
        <p:nvSpPr>
          <p:cNvPr id="3" name="Content Placeholder 2"/>
          <p:cNvSpPr>
            <a:spLocks noGrp="1"/>
          </p:cNvSpPr>
          <p:nvPr>
            <p:ph idx="1"/>
          </p:nvPr>
        </p:nvSpPr>
        <p:spPr/>
        <p:txBody>
          <a:bodyPr/>
          <a:lstStyle/>
          <a:p>
            <a:pPr marL="0" indent="0">
              <a:buNone/>
            </a:pPr>
            <a:r>
              <a:rPr lang="en-US" b="1" dirty="0" smtClean="0"/>
              <a:t>Strengths</a:t>
            </a:r>
          </a:p>
          <a:p>
            <a:r>
              <a:rPr lang="en-US" dirty="0" smtClean="0"/>
              <a:t>Religion </a:t>
            </a:r>
          </a:p>
          <a:p>
            <a:r>
              <a:rPr lang="en-US" dirty="0" smtClean="0"/>
              <a:t>Resources</a:t>
            </a:r>
          </a:p>
          <a:p>
            <a:r>
              <a:rPr lang="en-US" dirty="0" smtClean="0"/>
              <a:t>Revolution</a:t>
            </a:r>
          </a:p>
          <a:p>
            <a:endParaRPr lang="en-US" dirty="0"/>
          </a:p>
        </p:txBody>
      </p:sp>
      <p:pic>
        <p:nvPicPr>
          <p:cNvPr id="8" name="Picture 4" descr="http://graceuniversity.edu/iip/wp-content/uploads/2013/05/Western-Wall-And-Omar-Mosque-Jerusalem-Israel-1-1600x12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7417" y="408710"/>
            <a:ext cx="4269745" cy="3200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thelevantpost.com/wp-content/uploads/2012/07/o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812" y="3803073"/>
            <a:ext cx="4533340" cy="26574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ites.duke.edu/sjpp/files/2011/11/KatherineWhiteArabSpr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7643" y="3803073"/>
            <a:ext cx="3889291"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672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9218" name="Picture 2" descr="http://www.ihrcs.ch/wp-content/uploads/Makkah_in_Saudi_Arab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034" y="609600"/>
            <a:ext cx="8991966" cy="597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9516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124" name="Picture 4" descr="http://desktopbackgroundshq.com/backgrounds/burj-dubai-skyscraper-hd-wallpaper-travel-backgrounds-295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8803409" cy="5871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2827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20443</TotalTime>
  <Words>591</Words>
  <Application>Microsoft Office PowerPoint</Application>
  <PresentationFormat>On-screen Show (4:3)</PresentationFormat>
  <Paragraphs>132</Paragraphs>
  <Slides>54</Slides>
  <Notes>1</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Clarity</vt:lpstr>
      <vt:lpstr>PowerPoint Presentation</vt:lpstr>
      <vt:lpstr>Middle East vocabulary</vt:lpstr>
      <vt:lpstr>Where is this region?</vt:lpstr>
      <vt:lpstr>Middle East</vt:lpstr>
      <vt:lpstr>Why should we care?</vt:lpstr>
      <vt:lpstr>Thinking back to Sub-Saharan Africa…</vt:lpstr>
      <vt:lpstr>Middle East</vt:lpstr>
      <vt:lpstr>PowerPoint Presentation</vt:lpstr>
      <vt:lpstr>PowerPoint Presentation</vt:lpstr>
      <vt:lpstr>PowerPoint Presentation</vt:lpstr>
      <vt:lpstr>PowerPoint Presentation</vt:lpstr>
      <vt:lpstr>Middle East</vt:lpstr>
      <vt:lpstr>Middle East - Link</vt:lpstr>
      <vt:lpstr>Inequality…</vt:lpstr>
      <vt:lpstr>Standard of Living…</vt:lpstr>
      <vt:lpstr>PowerPoint Presentation</vt:lpstr>
      <vt:lpstr>Vocabulary</vt:lpstr>
      <vt:lpstr>Middle East</vt:lpstr>
      <vt:lpstr>Middle East</vt:lpstr>
      <vt:lpstr>Religion</vt:lpstr>
      <vt:lpstr>Religion</vt:lpstr>
      <vt:lpstr>Monotheism</vt:lpstr>
      <vt:lpstr>Monotheism</vt:lpstr>
      <vt:lpstr>Prophet</vt:lpstr>
      <vt:lpstr>Prophet</vt:lpstr>
      <vt:lpstr>Judaism</vt:lpstr>
      <vt:lpstr>Judaism</vt:lpstr>
      <vt:lpstr>Christianity</vt:lpstr>
      <vt:lpstr>Christianity</vt:lpstr>
      <vt:lpstr>Islam</vt:lpstr>
      <vt:lpstr>Islam</vt:lpstr>
      <vt:lpstr>Israel</vt:lpstr>
      <vt:lpstr>Israel</vt:lpstr>
      <vt:lpstr>Palestinians </vt:lpstr>
      <vt:lpstr>Palestinians </vt:lpstr>
      <vt:lpstr>Standard of Living</vt:lpstr>
      <vt:lpstr>Standard of Living</vt:lpstr>
      <vt:lpstr>Word Wall</vt:lpstr>
      <vt:lpstr>Old Vocabulary Words</vt:lpstr>
      <vt:lpstr>Petroleum</vt:lpstr>
      <vt:lpstr>Petroleum</vt:lpstr>
      <vt:lpstr>Settlement</vt:lpstr>
      <vt:lpstr>Refugee</vt:lpstr>
      <vt:lpstr>Arable Land</vt:lpstr>
      <vt:lpstr>Arable Land</vt:lpstr>
      <vt:lpstr>Settlement</vt:lpstr>
      <vt:lpstr>Refugee</vt:lpstr>
      <vt:lpstr>1. Israel</vt:lpstr>
      <vt:lpstr>2. Saudi Arabia</vt:lpstr>
      <vt:lpstr>Iraq</vt:lpstr>
      <vt:lpstr>4. Euphrates and 3. Tigris Rivers</vt:lpstr>
      <vt:lpstr>5. Syria</vt:lpstr>
      <vt:lpstr>6. Iran</vt:lpstr>
      <vt:lpstr>7. Yemen</vt:lpstr>
    </vt:vector>
  </TitlesOfParts>
  <Company>DMPS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Patterson, Andrew</dc:creator>
  <cp:lastModifiedBy>Patterson, Andrew</cp:lastModifiedBy>
  <cp:revision>74</cp:revision>
  <cp:lastPrinted>2015-01-12T14:25:27Z</cp:lastPrinted>
  <dcterms:created xsi:type="dcterms:W3CDTF">2013-08-28T19:11:54Z</dcterms:created>
  <dcterms:modified xsi:type="dcterms:W3CDTF">2015-02-11T14:17:11Z</dcterms:modified>
</cp:coreProperties>
</file>