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129" d="100"/>
          <a:sy n="129" d="100"/>
        </p:scale>
        <p:origin x="-392"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63B66A-82DD-4D7F-8BC1-9BCE1D3E5E16}" type="datetimeFigureOut">
              <a:rPr lang="en-US" smtClean="0"/>
              <a:t>9/14/16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4937EF-954D-4644-9822-AC33347F6636}" type="slidenum">
              <a:rPr lang="en-US" smtClean="0"/>
              <a:t>‹#›</a:t>
            </a:fld>
            <a:endParaRPr lang="en-US" dirty="0"/>
          </a:p>
        </p:txBody>
      </p:sp>
    </p:spTree>
    <p:extLst>
      <p:ext uri="{BB962C8B-B14F-4D97-AF65-F5344CB8AC3E}">
        <p14:creationId xmlns:p14="http://schemas.microsoft.com/office/powerpoint/2010/main" val="271008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3B66A-82DD-4D7F-8BC1-9BCE1D3E5E16}" type="datetimeFigureOut">
              <a:rPr lang="en-US" smtClean="0"/>
              <a:t>9/14/16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4937EF-954D-4644-9822-AC33347F6636}" type="slidenum">
              <a:rPr lang="en-US" smtClean="0"/>
              <a:t>‹#›</a:t>
            </a:fld>
            <a:endParaRPr lang="en-US" dirty="0"/>
          </a:p>
        </p:txBody>
      </p:sp>
    </p:spTree>
    <p:extLst>
      <p:ext uri="{BB962C8B-B14F-4D97-AF65-F5344CB8AC3E}">
        <p14:creationId xmlns:p14="http://schemas.microsoft.com/office/powerpoint/2010/main" val="27824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3B66A-82DD-4D7F-8BC1-9BCE1D3E5E16}" type="datetimeFigureOut">
              <a:rPr lang="en-US" smtClean="0"/>
              <a:t>9/14/16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4937EF-954D-4644-9822-AC33347F6636}" type="slidenum">
              <a:rPr lang="en-US" smtClean="0"/>
              <a:t>‹#›</a:t>
            </a:fld>
            <a:endParaRPr lang="en-US" dirty="0"/>
          </a:p>
        </p:txBody>
      </p:sp>
    </p:spTree>
    <p:extLst>
      <p:ext uri="{BB962C8B-B14F-4D97-AF65-F5344CB8AC3E}">
        <p14:creationId xmlns:p14="http://schemas.microsoft.com/office/powerpoint/2010/main" val="272002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3B66A-82DD-4D7F-8BC1-9BCE1D3E5E16}" type="datetimeFigureOut">
              <a:rPr lang="en-US" smtClean="0"/>
              <a:t>9/14/16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4937EF-954D-4644-9822-AC33347F6636}" type="slidenum">
              <a:rPr lang="en-US" smtClean="0"/>
              <a:t>‹#›</a:t>
            </a:fld>
            <a:endParaRPr lang="en-US" dirty="0"/>
          </a:p>
        </p:txBody>
      </p:sp>
    </p:spTree>
    <p:extLst>
      <p:ext uri="{BB962C8B-B14F-4D97-AF65-F5344CB8AC3E}">
        <p14:creationId xmlns:p14="http://schemas.microsoft.com/office/powerpoint/2010/main" val="2707545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63B66A-82DD-4D7F-8BC1-9BCE1D3E5E16}" type="datetimeFigureOut">
              <a:rPr lang="en-US" smtClean="0"/>
              <a:t>9/14/16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4937EF-954D-4644-9822-AC33347F6636}" type="slidenum">
              <a:rPr lang="en-US" smtClean="0"/>
              <a:t>‹#›</a:t>
            </a:fld>
            <a:endParaRPr lang="en-US" dirty="0"/>
          </a:p>
        </p:txBody>
      </p:sp>
    </p:spTree>
    <p:extLst>
      <p:ext uri="{BB962C8B-B14F-4D97-AF65-F5344CB8AC3E}">
        <p14:creationId xmlns:p14="http://schemas.microsoft.com/office/powerpoint/2010/main" val="267948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63B66A-82DD-4D7F-8BC1-9BCE1D3E5E16}" type="datetimeFigureOut">
              <a:rPr lang="en-US" smtClean="0"/>
              <a:t>9/14/16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4937EF-954D-4644-9822-AC33347F6636}" type="slidenum">
              <a:rPr lang="en-US" smtClean="0"/>
              <a:t>‹#›</a:t>
            </a:fld>
            <a:endParaRPr lang="en-US" dirty="0"/>
          </a:p>
        </p:txBody>
      </p:sp>
    </p:spTree>
    <p:extLst>
      <p:ext uri="{BB962C8B-B14F-4D97-AF65-F5344CB8AC3E}">
        <p14:creationId xmlns:p14="http://schemas.microsoft.com/office/powerpoint/2010/main" val="78185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63B66A-82DD-4D7F-8BC1-9BCE1D3E5E16}" type="datetimeFigureOut">
              <a:rPr lang="en-US" smtClean="0"/>
              <a:t>9/14/16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4937EF-954D-4644-9822-AC33347F6636}" type="slidenum">
              <a:rPr lang="en-US" smtClean="0"/>
              <a:t>‹#›</a:t>
            </a:fld>
            <a:endParaRPr lang="en-US" dirty="0"/>
          </a:p>
        </p:txBody>
      </p:sp>
    </p:spTree>
    <p:extLst>
      <p:ext uri="{BB962C8B-B14F-4D97-AF65-F5344CB8AC3E}">
        <p14:creationId xmlns:p14="http://schemas.microsoft.com/office/powerpoint/2010/main" val="2400157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63B66A-82DD-4D7F-8BC1-9BCE1D3E5E16}" type="datetimeFigureOut">
              <a:rPr lang="en-US" smtClean="0"/>
              <a:t>9/14/16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4937EF-954D-4644-9822-AC33347F6636}" type="slidenum">
              <a:rPr lang="en-US" smtClean="0"/>
              <a:t>‹#›</a:t>
            </a:fld>
            <a:endParaRPr lang="en-US" dirty="0"/>
          </a:p>
        </p:txBody>
      </p:sp>
    </p:spTree>
    <p:extLst>
      <p:ext uri="{BB962C8B-B14F-4D97-AF65-F5344CB8AC3E}">
        <p14:creationId xmlns:p14="http://schemas.microsoft.com/office/powerpoint/2010/main" val="3362725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3B66A-82DD-4D7F-8BC1-9BCE1D3E5E16}" type="datetimeFigureOut">
              <a:rPr lang="en-US" smtClean="0"/>
              <a:t>9/14/16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4937EF-954D-4644-9822-AC33347F6636}" type="slidenum">
              <a:rPr lang="en-US" smtClean="0"/>
              <a:t>‹#›</a:t>
            </a:fld>
            <a:endParaRPr lang="en-US" dirty="0"/>
          </a:p>
        </p:txBody>
      </p:sp>
    </p:spTree>
    <p:extLst>
      <p:ext uri="{BB962C8B-B14F-4D97-AF65-F5344CB8AC3E}">
        <p14:creationId xmlns:p14="http://schemas.microsoft.com/office/powerpoint/2010/main" val="361630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63B66A-82DD-4D7F-8BC1-9BCE1D3E5E16}" type="datetimeFigureOut">
              <a:rPr lang="en-US" smtClean="0"/>
              <a:t>9/14/16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4937EF-954D-4644-9822-AC33347F6636}" type="slidenum">
              <a:rPr lang="en-US" smtClean="0"/>
              <a:t>‹#›</a:t>
            </a:fld>
            <a:endParaRPr lang="en-US" dirty="0"/>
          </a:p>
        </p:txBody>
      </p:sp>
    </p:spTree>
    <p:extLst>
      <p:ext uri="{BB962C8B-B14F-4D97-AF65-F5344CB8AC3E}">
        <p14:creationId xmlns:p14="http://schemas.microsoft.com/office/powerpoint/2010/main" val="196643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63B66A-82DD-4D7F-8BC1-9BCE1D3E5E16}" type="datetimeFigureOut">
              <a:rPr lang="en-US" smtClean="0"/>
              <a:t>9/14/16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4937EF-954D-4644-9822-AC33347F6636}" type="slidenum">
              <a:rPr lang="en-US" smtClean="0"/>
              <a:t>‹#›</a:t>
            </a:fld>
            <a:endParaRPr lang="en-US" dirty="0"/>
          </a:p>
        </p:txBody>
      </p:sp>
    </p:spTree>
    <p:extLst>
      <p:ext uri="{BB962C8B-B14F-4D97-AF65-F5344CB8AC3E}">
        <p14:creationId xmlns:p14="http://schemas.microsoft.com/office/powerpoint/2010/main" val="15280232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3B66A-82DD-4D7F-8BC1-9BCE1D3E5E16}" type="datetimeFigureOut">
              <a:rPr lang="en-US" smtClean="0"/>
              <a:t>9/14/16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937EF-954D-4644-9822-AC33347F6636}" type="slidenum">
              <a:rPr lang="en-US" smtClean="0"/>
              <a:t>‹#›</a:t>
            </a:fld>
            <a:endParaRPr lang="en-US" dirty="0"/>
          </a:p>
        </p:txBody>
      </p:sp>
    </p:spTree>
    <p:extLst>
      <p:ext uri="{BB962C8B-B14F-4D97-AF65-F5344CB8AC3E}">
        <p14:creationId xmlns:p14="http://schemas.microsoft.com/office/powerpoint/2010/main" val="772198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Humans of New York</a:t>
            </a:r>
            <a:endParaRPr lang="en-US" dirty="0">
              <a:solidFill>
                <a:srgbClr val="FF0000"/>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307910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06574" y="-1"/>
            <a:ext cx="5996063" cy="5081451"/>
          </a:xfrm>
          <a:prstGeom prst="rect">
            <a:avLst/>
          </a:prstGeom>
        </p:spPr>
      </p:pic>
      <p:sp>
        <p:nvSpPr>
          <p:cNvPr id="6" name="TextBox 5"/>
          <p:cNvSpPr txBox="1"/>
          <p:nvPr/>
        </p:nvSpPr>
        <p:spPr>
          <a:xfrm>
            <a:off x="6348549" y="117566"/>
            <a:ext cx="5734594" cy="6186309"/>
          </a:xfrm>
          <a:prstGeom prst="rect">
            <a:avLst/>
          </a:prstGeom>
          <a:noFill/>
        </p:spPr>
        <p:txBody>
          <a:bodyPr wrap="square" rtlCol="0">
            <a:spAutoFit/>
          </a:bodyPr>
          <a:lstStyle/>
          <a:p>
            <a:r>
              <a:rPr lang="en-US" sz="2200" dirty="0"/>
              <a:t>“I spent about ten years as a music agent. Along the way, I became very interested in how my clients handled success. Some of them were tremendously successful but quite unhappy. Others seemed quite content with their success. The subject interested me so much that I went back to school to study the science of happiness, and now I teach the subject at NYU. Happiness doesn’t necessarily mean you have a smile on your face. It’s more of a mixing board with several different dials: positive emotion, engagement, relationships, meaning, and achievement. Everyone’s mixing board is set differently. There’s no one way to be happy and there’s no wrong way to be happy. I may draw my happiness from relationships, while somebody else may need to be constantly engaged in the pursuit of a goal.</a:t>
            </a:r>
          </a:p>
        </p:txBody>
      </p:sp>
    </p:spTree>
    <p:extLst>
      <p:ext uri="{BB962C8B-B14F-4D97-AF65-F5344CB8AC3E}">
        <p14:creationId xmlns:p14="http://schemas.microsoft.com/office/powerpoint/2010/main" val="33818000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content-ord1-1.xx.fbcdn.net/v/t1.0-9/11391240_989353434472090_2873231033231321176_n.jpg?oh=1bfeea95e33d0abfb9da8334fc9c3190&amp;oe=5851847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640" y="100443"/>
            <a:ext cx="4934905" cy="42592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9925" y="4359729"/>
            <a:ext cx="3723426" cy="2308324"/>
          </a:xfrm>
          <a:prstGeom prst="rect">
            <a:avLst/>
          </a:prstGeom>
          <a:noFill/>
        </p:spPr>
        <p:txBody>
          <a:bodyPr wrap="square" rtlCol="0">
            <a:spAutoFit/>
          </a:bodyPr>
          <a:lstStyle/>
          <a:p>
            <a:r>
              <a:rPr lang="en-US" dirty="0">
                <a:solidFill>
                  <a:schemeClr val="accent1"/>
                </a:solidFill>
              </a:rPr>
              <a:t>“I’ve got lots of ideas for inventions so I’m going to be a millionaire.”</a:t>
            </a:r>
            <a:r>
              <a:rPr lang="en-US" dirty="0" smtClean="0">
                <a:solidFill>
                  <a:schemeClr val="accent1"/>
                </a:solidFill>
              </a:rPr>
              <a:t/>
            </a:r>
            <a:br>
              <a:rPr lang="en-US" dirty="0" smtClean="0">
                <a:solidFill>
                  <a:schemeClr val="accent1"/>
                </a:solidFill>
              </a:rPr>
            </a:br>
            <a:r>
              <a:rPr lang="en-US" dirty="0">
                <a:solidFill>
                  <a:schemeClr val="accent1"/>
                </a:solidFill>
              </a:rPr>
              <a:t>“What sort of inventions?”</a:t>
            </a:r>
            <a:r>
              <a:rPr lang="en-US" dirty="0" smtClean="0">
                <a:solidFill>
                  <a:schemeClr val="accent1"/>
                </a:solidFill>
              </a:rPr>
              <a:t/>
            </a:r>
            <a:br>
              <a:rPr lang="en-US" dirty="0" smtClean="0">
                <a:solidFill>
                  <a:schemeClr val="accent1"/>
                </a:solidFill>
              </a:rPr>
            </a:br>
            <a:r>
              <a:rPr lang="en-US" dirty="0">
                <a:solidFill>
                  <a:schemeClr val="accent1"/>
                </a:solidFill>
              </a:rPr>
              <a:t>“Flying shoes. A </a:t>
            </a:r>
            <a:r>
              <a:rPr lang="en-US" dirty="0" err="1">
                <a:solidFill>
                  <a:schemeClr val="accent1"/>
                </a:solidFill>
              </a:rPr>
              <a:t>Hoverboard</a:t>
            </a:r>
            <a:r>
              <a:rPr lang="en-US" dirty="0">
                <a:solidFill>
                  <a:schemeClr val="accent1"/>
                </a:solidFill>
              </a:rPr>
              <a:t>. A freeze ray. A robot of Michael Jordan. A robot of me. And a big robot that’s two million feet tall that I can live in. That’s it for now.”</a:t>
            </a:r>
          </a:p>
        </p:txBody>
      </p:sp>
      <p:pic>
        <p:nvPicPr>
          <p:cNvPr id="6" name="Picture 2" descr="https://scontent-ord1-1.xx.fbcdn.net/t31.0-8/s960x960/11289000_988894991184601_6340395010061114681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933" y="100443"/>
            <a:ext cx="3159125"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content-ord1-1.xx.fbcdn.net/t31.0-8/s960x960/11141113_974002366007197_3908240458699132846_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5543" y="38360"/>
            <a:ext cx="3380695" cy="47336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39978" y="5021048"/>
            <a:ext cx="3159125" cy="1477328"/>
          </a:xfrm>
          <a:prstGeom prst="rect">
            <a:avLst/>
          </a:prstGeom>
          <a:noFill/>
        </p:spPr>
        <p:txBody>
          <a:bodyPr wrap="square" rtlCol="0">
            <a:spAutoFit/>
          </a:bodyPr>
          <a:lstStyle/>
          <a:p>
            <a:r>
              <a:rPr lang="en-US" dirty="0" smtClean="0">
                <a:solidFill>
                  <a:srgbClr val="FF0000"/>
                </a:solidFill>
              </a:rPr>
              <a:t>"I went to Coney Island and went on a ride that went round and round and upside down and I wasn't scared."</a:t>
            </a:r>
          </a:p>
          <a:p>
            <a:endParaRPr lang="en-US" dirty="0"/>
          </a:p>
        </p:txBody>
      </p:sp>
      <p:sp>
        <p:nvSpPr>
          <p:cNvPr id="8" name="TextBox 7"/>
          <p:cNvSpPr txBox="1"/>
          <p:nvPr/>
        </p:nvSpPr>
        <p:spPr>
          <a:xfrm>
            <a:off x="8295731" y="4901043"/>
            <a:ext cx="4371975" cy="1477328"/>
          </a:xfrm>
          <a:prstGeom prst="rect">
            <a:avLst/>
          </a:prstGeom>
          <a:noFill/>
        </p:spPr>
        <p:txBody>
          <a:bodyPr wrap="square" rtlCol="0">
            <a:spAutoFit/>
          </a:bodyPr>
          <a:lstStyle/>
          <a:p>
            <a:r>
              <a:rPr lang="en-US" dirty="0">
                <a:solidFill>
                  <a:schemeClr val="accent1"/>
                </a:solidFill>
              </a:rPr>
              <a:t>"I want to be an astronaut."</a:t>
            </a:r>
            <a:r>
              <a:rPr lang="en-US" dirty="0" smtClean="0">
                <a:solidFill>
                  <a:schemeClr val="accent1"/>
                </a:solidFill>
              </a:rPr>
              <a:t/>
            </a:r>
            <a:br>
              <a:rPr lang="en-US" dirty="0" smtClean="0">
                <a:solidFill>
                  <a:schemeClr val="accent1"/>
                </a:solidFill>
              </a:rPr>
            </a:br>
            <a:r>
              <a:rPr lang="en-US" dirty="0">
                <a:solidFill>
                  <a:schemeClr val="accent1"/>
                </a:solidFill>
              </a:rPr>
              <a:t>"What's the hardest part about being an astronaut?"</a:t>
            </a:r>
            <a:r>
              <a:rPr lang="en-US" dirty="0" smtClean="0">
                <a:solidFill>
                  <a:schemeClr val="accent1"/>
                </a:solidFill>
              </a:rPr>
              <a:t/>
            </a:r>
            <a:br>
              <a:rPr lang="en-US" dirty="0" smtClean="0">
                <a:solidFill>
                  <a:schemeClr val="accent1"/>
                </a:solidFill>
              </a:rPr>
            </a:br>
            <a:r>
              <a:rPr lang="en-US" dirty="0">
                <a:solidFill>
                  <a:schemeClr val="accent1"/>
                </a:solidFill>
              </a:rPr>
              <a:t>"Pressing the right buttons at the right time."</a:t>
            </a:r>
          </a:p>
        </p:txBody>
      </p:sp>
    </p:spTree>
    <p:extLst>
      <p:ext uri="{BB962C8B-B14F-4D97-AF65-F5344CB8AC3E}">
        <p14:creationId xmlns:p14="http://schemas.microsoft.com/office/powerpoint/2010/main" val="4627664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973"/>
            <a:ext cx="4114800" cy="3743326"/>
          </a:xfrm>
          <a:prstGeom prst="rect">
            <a:avLst/>
          </a:prstGeom>
        </p:spPr>
      </p:pic>
      <p:sp>
        <p:nvSpPr>
          <p:cNvPr id="5" name="TextBox 4"/>
          <p:cNvSpPr txBox="1"/>
          <p:nvPr/>
        </p:nvSpPr>
        <p:spPr>
          <a:xfrm>
            <a:off x="77175" y="3810297"/>
            <a:ext cx="3644537" cy="923330"/>
          </a:xfrm>
          <a:prstGeom prst="rect">
            <a:avLst/>
          </a:prstGeom>
          <a:noFill/>
        </p:spPr>
        <p:txBody>
          <a:bodyPr wrap="square" rtlCol="0">
            <a:spAutoFit/>
          </a:bodyPr>
          <a:lstStyle/>
          <a:p>
            <a:r>
              <a:rPr lang="en-US" dirty="0">
                <a:solidFill>
                  <a:srgbClr val="FF0000"/>
                </a:solidFill>
              </a:rPr>
              <a:t>“What are your hopes for them</a:t>
            </a:r>
            <a:r>
              <a:rPr lang="en-US" dirty="0" smtClean="0">
                <a:solidFill>
                  <a:srgbClr val="FF0000"/>
                </a:solidFill>
              </a:rPr>
              <a:t>?”</a:t>
            </a:r>
          </a:p>
          <a:p>
            <a:r>
              <a:rPr lang="en-US" dirty="0" smtClean="0">
                <a:solidFill>
                  <a:srgbClr val="FF0000"/>
                </a:solidFill>
              </a:rPr>
              <a:t>“</a:t>
            </a:r>
            <a:r>
              <a:rPr lang="en-US" dirty="0">
                <a:solidFill>
                  <a:srgbClr val="FF0000"/>
                </a:solidFill>
              </a:rPr>
              <a:t>We left our hopes back in Syria</a:t>
            </a:r>
            <a:r>
              <a:rPr lang="en-US" dirty="0" smtClean="0">
                <a:solidFill>
                  <a:srgbClr val="FF0000"/>
                </a:solidFill>
              </a:rPr>
              <a:t>.”</a:t>
            </a:r>
          </a:p>
          <a:p>
            <a:r>
              <a:rPr lang="en-US" dirty="0" smtClean="0">
                <a:solidFill>
                  <a:srgbClr val="FF0000"/>
                </a:solidFill>
              </a:rPr>
              <a:t>(</a:t>
            </a:r>
            <a:r>
              <a:rPr lang="en-US" dirty="0" err="1">
                <a:solidFill>
                  <a:srgbClr val="FF0000"/>
                </a:solidFill>
              </a:rPr>
              <a:t>Zaatari</a:t>
            </a:r>
            <a:r>
              <a:rPr lang="en-US" dirty="0">
                <a:solidFill>
                  <a:srgbClr val="FF0000"/>
                </a:solidFill>
              </a:rPr>
              <a:t> Refugee Camp, Jordan)</a:t>
            </a:r>
          </a:p>
        </p:txBody>
      </p:sp>
      <p:pic>
        <p:nvPicPr>
          <p:cNvPr id="2" name="Picture 1"/>
          <p:cNvPicPr>
            <a:picLocks noChangeAspect="1"/>
          </p:cNvPicPr>
          <p:nvPr/>
        </p:nvPicPr>
        <p:blipFill>
          <a:blip r:embed="rId3"/>
          <a:stretch>
            <a:fillRect/>
          </a:stretch>
        </p:blipFill>
        <p:spPr>
          <a:xfrm>
            <a:off x="3798887" y="0"/>
            <a:ext cx="4757283" cy="5067300"/>
          </a:xfrm>
          <a:prstGeom prst="rect">
            <a:avLst/>
          </a:prstGeom>
        </p:spPr>
      </p:pic>
      <p:sp>
        <p:nvSpPr>
          <p:cNvPr id="3" name="TextBox 2"/>
          <p:cNvSpPr txBox="1"/>
          <p:nvPr/>
        </p:nvSpPr>
        <p:spPr>
          <a:xfrm>
            <a:off x="3798888" y="5067300"/>
            <a:ext cx="4587466" cy="646331"/>
          </a:xfrm>
          <a:prstGeom prst="rect">
            <a:avLst/>
          </a:prstGeom>
          <a:noFill/>
        </p:spPr>
        <p:txBody>
          <a:bodyPr wrap="square" rtlCol="0">
            <a:spAutoFit/>
          </a:bodyPr>
          <a:lstStyle/>
          <a:p>
            <a:r>
              <a:rPr lang="en-US" dirty="0">
                <a:solidFill>
                  <a:srgbClr val="0070C0"/>
                </a:solidFill>
              </a:rPr>
              <a:t>“She always dreams about the bombs</a:t>
            </a:r>
            <a:r>
              <a:rPr lang="en-US" dirty="0" smtClean="0">
                <a:solidFill>
                  <a:srgbClr val="0070C0"/>
                </a:solidFill>
              </a:rPr>
              <a:t>.”</a:t>
            </a:r>
          </a:p>
          <a:p>
            <a:r>
              <a:rPr lang="en-US" dirty="0" smtClean="0">
                <a:solidFill>
                  <a:srgbClr val="0070C0"/>
                </a:solidFill>
              </a:rPr>
              <a:t> </a:t>
            </a:r>
            <a:r>
              <a:rPr lang="en-US" dirty="0">
                <a:solidFill>
                  <a:srgbClr val="0070C0"/>
                </a:solidFill>
              </a:rPr>
              <a:t>(Erbil, </a:t>
            </a:r>
            <a:r>
              <a:rPr lang="en-US" dirty="0" smtClean="0">
                <a:solidFill>
                  <a:srgbClr val="0070C0"/>
                </a:solidFill>
              </a:rPr>
              <a:t>Iraq)</a:t>
            </a:r>
            <a:endParaRPr lang="en-US" dirty="0">
              <a:solidFill>
                <a:srgbClr val="0070C0"/>
              </a:solidFill>
            </a:endParaRPr>
          </a:p>
        </p:txBody>
      </p:sp>
      <p:pic>
        <p:nvPicPr>
          <p:cNvPr id="6" name="Picture 5"/>
          <p:cNvPicPr>
            <a:picLocks noChangeAspect="1"/>
          </p:cNvPicPr>
          <p:nvPr/>
        </p:nvPicPr>
        <p:blipFill rotWithShape="1">
          <a:blip r:embed="rId4"/>
          <a:srcRect l="22747" t="9732" r="24772" b="20803"/>
          <a:stretch/>
        </p:blipFill>
        <p:spPr>
          <a:xfrm>
            <a:off x="8386354" y="11973"/>
            <a:ext cx="3880871" cy="5487489"/>
          </a:xfrm>
          <a:prstGeom prst="rect">
            <a:avLst/>
          </a:prstGeom>
        </p:spPr>
      </p:pic>
      <p:sp>
        <p:nvSpPr>
          <p:cNvPr id="7" name="TextBox 6"/>
          <p:cNvSpPr txBox="1"/>
          <p:nvPr/>
        </p:nvSpPr>
        <p:spPr>
          <a:xfrm>
            <a:off x="8386354" y="5499462"/>
            <a:ext cx="3805646" cy="923330"/>
          </a:xfrm>
          <a:prstGeom prst="rect">
            <a:avLst/>
          </a:prstGeom>
          <a:noFill/>
        </p:spPr>
        <p:txBody>
          <a:bodyPr wrap="square" rtlCol="0">
            <a:spAutoFit/>
          </a:bodyPr>
          <a:lstStyle/>
          <a:p>
            <a:r>
              <a:rPr lang="en-US" dirty="0">
                <a:solidFill>
                  <a:srgbClr val="FF0000"/>
                </a:solidFill>
              </a:rPr>
              <a:t>“I want to be a pilot so I can fly everywhere.” </a:t>
            </a:r>
            <a:endParaRPr lang="en-US" dirty="0" smtClean="0">
              <a:solidFill>
                <a:srgbClr val="FF0000"/>
              </a:solidFill>
            </a:endParaRPr>
          </a:p>
          <a:p>
            <a:r>
              <a:rPr lang="en-US" dirty="0" smtClean="0">
                <a:solidFill>
                  <a:srgbClr val="FF0000"/>
                </a:solidFill>
              </a:rPr>
              <a:t>(</a:t>
            </a:r>
            <a:r>
              <a:rPr lang="en-US" dirty="0" err="1">
                <a:solidFill>
                  <a:srgbClr val="FF0000"/>
                </a:solidFill>
              </a:rPr>
              <a:t>Dhana</a:t>
            </a:r>
            <a:r>
              <a:rPr lang="en-US" dirty="0">
                <a:solidFill>
                  <a:srgbClr val="FF0000"/>
                </a:solidFill>
              </a:rPr>
              <a:t>, Jordan)</a:t>
            </a:r>
          </a:p>
        </p:txBody>
      </p:sp>
    </p:spTree>
    <p:extLst>
      <p:ext uri="{BB962C8B-B14F-4D97-AF65-F5344CB8AC3E}">
        <p14:creationId xmlns:p14="http://schemas.microsoft.com/office/powerpoint/2010/main" val="28611620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Analyze the Stories</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How are the US stories different from those of South West Asia (The Middle East)?</a:t>
            </a:r>
          </a:p>
          <a:p>
            <a:pPr lvl="1"/>
            <a:r>
              <a:rPr lang="en-US" dirty="0" smtClean="0">
                <a:solidFill>
                  <a:srgbClr val="0070C0"/>
                </a:solidFill>
              </a:rPr>
              <a:t>How do US children view the world vs. how SW Asian children view the world?</a:t>
            </a:r>
          </a:p>
          <a:p>
            <a:pPr lvl="1"/>
            <a:r>
              <a:rPr lang="en-US" dirty="0" smtClean="0">
                <a:solidFill>
                  <a:srgbClr val="00B050"/>
                </a:solidFill>
              </a:rPr>
              <a:t>What story do the pictures tell that the text may have left out?</a:t>
            </a:r>
          </a:p>
          <a:p>
            <a:endParaRPr lang="en-US" dirty="0"/>
          </a:p>
        </p:txBody>
      </p:sp>
    </p:spTree>
    <p:extLst>
      <p:ext uri="{BB962C8B-B14F-4D97-AF65-F5344CB8AC3E}">
        <p14:creationId xmlns:p14="http://schemas.microsoft.com/office/powerpoint/2010/main" val="11273756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solidFill>
                  <a:srgbClr val="FF0000"/>
                </a:solidFill>
              </a:rPr>
              <a:t>Perspective: </a:t>
            </a:r>
            <a:r>
              <a:rPr lang="en-US" dirty="0" smtClean="0">
                <a:solidFill>
                  <a:srgbClr val="0070C0"/>
                </a:solidFill>
              </a:rPr>
              <a:t>The way a person sees something</a:t>
            </a:r>
            <a:r>
              <a:rPr lang="en-US" dirty="0" smtClean="0"/>
              <a:t>.</a:t>
            </a:r>
          </a:p>
          <a:p>
            <a:pPr lvl="1"/>
            <a:r>
              <a:rPr lang="en-US" dirty="0" smtClean="0"/>
              <a:t>A person’s perspective is created or changes based on where they are from, their personal life experiences/influences, their belief systems/opinions, etc.</a:t>
            </a:r>
          </a:p>
          <a:p>
            <a:pPr lvl="1"/>
            <a:endParaRPr lang="en-US" dirty="0"/>
          </a:p>
          <a:p>
            <a:pPr lvl="1"/>
            <a:r>
              <a:rPr lang="en-US" dirty="0" smtClean="0">
                <a:solidFill>
                  <a:srgbClr val="FF0000"/>
                </a:solidFill>
              </a:rPr>
              <a:t>Why do you think the stories are different? </a:t>
            </a:r>
          </a:p>
          <a:p>
            <a:pPr lvl="2"/>
            <a:r>
              <a:rPr lang="en-US" dirty="0" smtClean="0">
                <a:solidFill>
                  <a:srgbClr val="0070C0"/>
                </a:solidFill>
              </a:rPr>
              <a:t>What is influencing their perspectives?</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6377901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Influences on Perspective</a:t>
            </a:r>
            <a:endParaRPr lang="en-US" dirty="0">
              <a:solidFill>
                <a:srgbClr val="002060"/>
              </a:solidFill>
            </a:endParaRPr>
          </a:p>
        </p:txBody>
      </p:sp>
      <p:sp>
        <p:nvSpPr>
          <p:cNvPr id="3" name="Content Placeholder 2"/>
          <p:cNvSpPr>
            <a:spLocks noGrp="1"/>
          </p:cNvSpPr>
          <p:nvPr>
            <p:ph idx="1"/>
          </p:nvPr>
        </p:nvSpPr>
        <p:spPr/>
        <p:txBody>
          <a:bodyPr/>
          <a:lstStyle/>
          <a:p>
            <a:r>
              <a:rPr lang="en-US" dirty="0" smtClean="0">
                <a:solidFill>
                  <a:srgbClr val="FF0000"/>
                </a:solidFill>
              </a:rPr>
              <a:t>Each partner/group has a different person’s story. Read each story and answer the following questions on a separate sheet of paper</a:t>
            </a:r>
          </a:p>
          <a:p>
            <a:pPr marL="914400" lvl="1" indent="-457200">
              <a:buFont typeface="+mj-lt"/>
              <a:buAutoNum type="arabicPeriod"/>
            </a:pPr>
            <a:r>
              <a:rPr lang="en-US" dirty="0" smtClean="0">
                <a:solidFill>
                  <a:srgbClr val="0070C0"/>
                </a:solidFill>
              </a:rPr>
              <a:t>Summarize the Main Idea of each story. What is its lasting impact?</a:t>
            </a:r>
          </a:p>
          <a:p>
            <a:pPr marL="914400" lvl="1" indent="-457200">
              <a:buFont typeface="+mj-lt"/>
              <a:buAutoNum type="arabicPeriod"/>
            </a:pPr>
            <a:r>
              <a:rPr lang="en-US" dirty="0" smtClean="0">
                <a:solidFill>
                  <a:srgbClr val="0070C0"/>
                </a:solidFill>
              </a:rPr>
              <a:t>What can you infer about the country or region the person is in/writing about?</a:t>
            </a:r>
          </a:p>
          <a:p>
            <a:pPr marL="914400" lvl="1" indent="-457200">
              <a:buFont typeface="+mj-lt"/>
              <a:buAutoNum type="arabicPeriod"/>
            </a:pPr>
            <a:r>
              <a:rPr lang="en-US" dirty="0" smtClean="0">
                <a:solidFill>
                  <a:srgbClr val="0070C0"/>
                </a:solidFill>
              </a:rPr>
              <a:t>What does the picture tell you/explain that the text leaves out?</a:t>
            </a:r>
          </a:p>
          <a:p>
            <a:pPr marL="914400" lvl="1" indent="-457200">
              <a:buFont typeface="+mj-lt"/>
              <a:buAutoNum type="arabicPeriod"/>
            </a:pPr>
            <a:r>
              <a:rPr lang="en-US" dirty="0" smtClean="0">
                <a:solidFill>
                  <a:srgbClr val="0070C0"/>
                </a:solidFill>
              </a:rPr>
              <a:t>How is the person’s/persons’ experience going to shape their views on current issues? Pick one or two issues to write about.</a:t>
            </a:r>
          </a:p>
          <a:p>
            <a:pPr lvl="2"/>
            <a:r>
              <a:rPr lang="en-US" dirty="0" smtClean="0">
                <a:solidFill>
                  <a:srgbClr val="00B050"/>
                </a:solidFill>
              </a:rPr>
              <a:t>Immigration/refugees, terrorism/extremism, Syrian war, ISIS, Israel/Palestinian conflict, US relations, religion…</a:t>
            </a:r>
          </a:p>
          <a:p>
            <a:pPr marL="914400" lvl="1" indent="-457200">
              <a:buFont typeface="+mj-lt"/>
              <a:buAutoNum type="arabicPeriod"/>
            </a:pPr>
            <a:endParaRPr lang="en-US" dirty="0"/>
          </a:p>
        </p:txBody>
      </p:sp>
    </p:spTree>
    <p:extLst>
      <p:ext uri="{BB962C8B-B14F-4D97-AF65-F5344CB8AC3E}">
        <p14:creationId xmlns:p14="http://schemas.microsoft.com/office/powerpoint/2010/main" val="23591376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495</Words>
  <Application>Microsoft Macintosh PowerPoint</Application>
  <PresentationFormat>Custom</PresentationFormat>
  <Paragraphs>28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Humans of New York</vt:lpstr>
      <vt:lpstr>PowerPoint Presentation</vt:lpstr>
      <vt:lpstr>PowerPoint Presentation</vt:lpstr>
      <vt:lpstr>PowerPoint Presentation</vt:lpstr>
      <vt:lpstr>Analyze the Stories </vt:lpstr>
      <vt:lpstr>PowerPoint Presentation</vt:lpstr>
      <vt:lpstr>Influences on Perspective</vt:lpstr>
    </vt:vector>
  </TitlesOfParts>
  <Company>DES MOINES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Humans of New York</dc:title>
  <dc:creator>Brennan, Patrick</dc:creator>
  <cp:lastModifiedBy>L Net</cp:lastModifiedBy>
  <cp:revision>11</cp:revision>
  <dcterms:created xsi:type="dcterms:W3CDTF">2016-08-31T14:56:02Z</dcterms:created>
  <dcterms:modified xsi:type="dcterms:W3CDTF">2016-09-14T11:59:34Z</dcterms:modified>
</cp:coreProperties>
</file>