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70" r:id="rId5"/>
    <p:sldId id="259" r:id="rId6"/>
    <p:sldId id="271" r:id="rId7"/>
    <p:sldId id="261" r:id="rId8"/>
    <p:sldId id="266" r:id="rId9"/>
    <p:sldId id="262" r:id="rId10"/>
    <p:sldId id="267" r:id="rId11"/>
    <p:sldId id="263" r:id="rId12"/>
    <p:sldId id="268" r:id="rId13"/>
    <p:sldId id="264" r:id="rId14"/>
    <p:sldId id="273" r:id="rId15"/>
    <p:sldId id="265" r:id="rId16"/>
    <p:sldId id="269" r:id="rId17"/>
  </p:sldIdLst>
  <p:sldSz cx="9144000" cy="6858000" type="screen4x3"/>
  <p:notesSz cx="7086600" cy="94297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996633"/>
    <a:srgbClr val="FF00FF"/>
    <a:srgbClr val="800000"/>
    <a:srgbClr val="009999"/>
    <a:srgbClr val="993366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B5CCCA62-0047-4B7B-8033-105E13CAE8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8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8025"/>
            <a:ext cx="4714875" cy="3535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79925"/>
            <a:ext cx="567055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2933E0-5E8B-4943-BB8D-DA8EFFE20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18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96C00-6829-4CD0-B0E5-B37561948F5A}" type="slidenum">
              <a:rPr lang="en-US"/>
              <a:pPr/>
              <a:t>1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9C4BD-3A52-458B-9DE6-9C1AD7561555}" type="slidenum">
              <a:rPr lang="en-US"/>
              <a:pPr/>
              <a:t>10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B1869-2611-4564-AA3E-13A5001DA494}" type="slidenum">
              <a:rPr lang="en-US"/>
              <a:pPr/>
              <a:t>11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DAB95-BF63-4604-A4D6-6200C5818AF2}" type="slidenum">
              <a:rPr lang="en-US"/>
              <a:pPr/>
              <a:t>12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88C67-2F60-4DBE-A89D-1990AFA639FD}" type="slidenum">
              <a:rPr lang="en-US"/>
              <a:pPr/>
              <a:t>13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48694-8FBF-4FC6-B500-BE5393D2EE11}" type="slidenum">
              <a:rPr lang="en-US"/>
              <a:pPr/>
              <a:t>14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A869C-35DF-4609-928A-353CC6D30082}" type="slidenum">
              <a:rPr lang="en-US"/>
              <a:pPr/>
              <a:t>15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23226-ED57-48C8-9BD3-B1A64008C9AE}" type="slidenum">
              <a:rPr lang="en-US"/>
              <a:pPr/>
              <a:t>16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30BBE-7915-460C-9116-941E4DAC4584}" type="slidenum">
              <a:rPr lang="en-US"/>
              <a:pPr/>
              <a:t>2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7457D-F28F-47B9-9664-297212E2F189}" type="slidenum">
              <a:rPr lang="en-US"/>
              <a:pPr/>
              <a:t>3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4054A-4A95-434B-95DE-5134B6843897}" type="slidenum">
              <a:rPr lang="en-US"/>
              <a:pPr/>
              <a:t>4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9914C-242A-4F60-9541-99012AD8AC07}" type="slidenum">
              <a:rPr lang="en-US"/>
              <a:pPr/>
              <a:t>5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FD2CA-E644-4660-A464-1276D70BC0CC}" type="slidenum">
              <a:rPr lang="en-US"/>
              <a:pPr/>
              <a:t>6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0DE3B-85F8-4210-8600-9A79DCACE5DE}" type="slidenum">
              <a:rPr lang="en-US"/>
              <a:pPr/>
              <a:t>7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5EBF2-3594-4FF0-A76E-939ACBA212EC}" type="slidenum">
              <a:rPr lang="en-US"/>
              <a:pPr/>
              <a:t>8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2055E-AD2C-41CF-B9F8-64F0E8D7682A}" type="slidenum">
              <a:rPr lang="en-US"/>
              <a:pPr/>
              <a:t>9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64E52-2238-4AC2-9045-AFAF9957EC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12144-B620-4329-85F2-49CC05DC7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8D22B-5C25-441E-8484-A44E64ABB3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609DF8-07A6-4F7D-8C0D-58B686A7EB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52196D-2D34-461A-9F61-AF6EE266AD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54270-5B26-40D0-B3B0-C659789B0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769D0-AAB2-49E9-816C-967093AB05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8945A-E2CB-4266-AF81-5600FFEFD9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47C3C-57F7-4D73-80B4-764CE903B6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C670E-E355-4D84-AD33-916A5A9C3E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A4C6D-BE54-4902-82C7-475E16277D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75CF7-055F-4F8D-864E-11FF6E4C15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3BB74-EEE7-4ED7-9C23-FC03D30022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515236-CA1D-4A77-AC54-2B90CFEE35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772400" cy="4343400"/>
          </a:xfrm>
          <a:noFill/>
          <a:ln w="57150">
            <a:solidFill>
              <a:schemeClr val="accent2"/>
            </a:solidFill>
          </a:ln>
        </p:spPr>
        <p:txBody>
          <a:bodyPr/>
          <a:lstStyle/>
          <a:p>
            <a:r>
              <a:rPr lang="en-US" sz="5400">
                <a:solidFill>
                  <a:schemeClr val="accent2"/>
                </a:solidFill>
                <a:latin typeface="Tahoma" charset="0"/>
              </a:rPr>
              <a:t>The Five Themes of Geography</a:t>
            </a:r>
            <a:br>
              <a:rPr lang="en-US" sz="5400">
                <a:solidFill>
                  <a:schemeClr val="accent2"/>
                </a:solidFill>
                <a:latin typeface="Tahoma" charset="0"/>
              </a:rPr>
            </a:br>
            <a:r>
              <a:rPr lang="en-US" sz="5400">
                <a:solidFill>
                  <a:schemeClr val="accent2"/>
                </a:solidFill>
                <a:latin typeface="Tahoma" charset="0"/>
              </a:rPr>
              <a:t> </a:t>
            </a:r>
            <a:r>
              <a:rPr lang="en-US" sz="4000">
                <a:solidFill>
                  <a:schemeClr val="accent2"/>
                </a:solidFill>
                <a:latin typeface="Tahoma" charset="0"/>
              </a:rPr>
              <a:t>A Framework for Studying 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/>
          <a:lstStyle/>
          <a:p>
            <a:pPr algn="l"/>
            <a:r>
              <a:rPr lang="en-US" sz="4000" b="1">
                <a:solidFill>
                  <a:srgbClr val="993366"/>
                </a:solidFill>
                <a:latin typeface="Tahoma" charset="0"/>
              </a:rPr>
              <a:t>Iowa:</a:t>
            </a:r>
            <a:br>
              <a:rPr lang="en-US" sz="4000" b="1">
                <a:solidFill>
                  <a:srgbClr val="993366"/>
                </a:solidFill>
                <a:latin typeface="Tahoma" charset="0"/>
              </a:rPr>
            </a:br>
            <a:r>
              <a:rPr lang="en-US" sz="4000" b="1">
                <a:solidFill>
                  <a:srgbClr val="993366"/>
                </a:solidFill>
                <a:latin typeface="Tahoma" charset="0"/>
              </a:rPr>
              <a:t> Human Characteristics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81000" y="57912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4353" name="Picture 17" descr="cfiles260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4471988" cy="3414713"/>
          </a:xfrm>
          <a:prstGeom prst="rect">
            <a:avLst/>
          </a:prstGeom>
          <a:noFill/>
        </p:spPr>
      </p:pic>
      <p:pic>
        <p:nvPicPr>
          <p:cNvPr id="14355" name="Picture 19" descr="ISU_campani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81000"/>
            <a:ext cx="1930400" cy="2895600"/>
          </a:xfrm>
          <a:prstGeom prst="rect">
            <a:avLst/>
          </a:prstGeom>
          <a:noFill/>
        </p:spPr>
      </p:pic>
      <p:pic>
        <p:nvPicPr>
          <p:cNvPr id="14357" name="Picture 21" descr="des_moines_botanical_garden_600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581400"/>
            <a:ext cx="3924300" cy="2773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/>
          <a:lstStyle/>
          <a:p>
            <a:pPr algn="l"/>
            <a:r>
              <a:rPr lang="en-US" sz="4000" b="1">
                <a:solidFill>
                  <a:srgbClr val="008080"/>
                </a:solidFill>
                <a:latin typeface="Tahoma" charset="0"/>
              </a:rPr>
              <a:t>Theme 3:  Human Environment Interaction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7772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8080"/>
                </a:solidFill>
                <a:latin typeface="Tahoma" charset="0"/>
              </a:rPr>
              <a:t>How People Interact With Their Environment</a:t>
            </a:r>
          </a:p>
          <a:p>
            <a:pPr>
              <a:buFontTx/>
              <a:buNone/>
            </a:pPr>
            <a:endParaRPr lang="en-US" b="1" dirty="0">
              <a:solidFill>
                <a:srgbClr val="008080"/>
              </a:solidFill>
              <a:latin typeface="Tahoma" charset="0"/>
            </a:endParaRPr>
          </a:p>
          <a:p>
            <a:pPr>
              <a:buFontTx/>
              <a:buNone/>
            </a:pPr>
            <a:endParaRPr lang="en-US" b="1" dirty="0">
              <a:solidFill>
                <a:srgbClr val="008080"/>
              </a:solidFill>
              <a:latin typeface="Tahoma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008080"/>
                </a:solidFill>
                <a:latin typeface="Tahoma" charset="0"/>
              </a:rPr>
              <a:t>People . . .</a:t>
            </a:r>
          </a:p>
          <a:p>
            <a:r>
              <a:rPr lang="en-US" b="1" i="1" dirty="0">
                <a:solidFill>
                  <a:srgbClr val="008080"/>
                </a:solidFill>
                <a:latin typeface="Tahoma" charset="0"/>
              </a:rPr>
              <a:t>Adapt</a:t>
            </a:r>
            <a:r>
              <a:rPr lang="en-US" b="1" dirty="0">
                <a:solidFill>
                  <a:srgbClr val="008080"/>
                </a:solidFill>
                <a:latin typeface="Tahoma" charset="0"/>
              </a:rPr>
              <a:t> </a:t>
            </a:r>
            <a:r>
              <a:rPr lang="en-US" b="1" dirty="0" smtClean="0">
                <a:solidFill>
                  <a:srgbClr val="008080"/>
                </a:solidFill>
                <a:latin typeface="Tahoma" charset="0"/>
              </a:rPr>
              <a:t> to </a:t>
            </a:r>
            <a:r>
              <a:rPr lang="en-US" b="1" dirty="0">
                <a:solidFill>
                  <a:srgbClr val="008080"/>
                </a:solidFill>
                <a:latin typeface="Tahoma" charset="0"/>
              </a:rPr>
              <a:t>Their Environment</a:t>
            </a:r>
          </a:p>
          <a:p>
            <a:r>
              <a:rPr lang="en-US" b="1" i="1" dirty="0">
                <a:solidFill>
                  <a:srgbClr val="008080"/>
                </a:solidFill>
                <a:latin typeface="Tahoma" charset="0"/>
              </a:rPr>
              <a:t>Modify</a:t>
            </a:r>
            <a:r>
              <a:rPr lang="en-US" b="1" dirty="0">
                <a:solidFill>
                  <a:srgbClr val="008080"/>
                </a:solidFill>
                <a:latin typeface="Tahoma" charset="0"/>
              </a:rPr>
              <a:t> </a:t>
            </a:r>
            <a:r>
              <a:rPr lang="en-US" b="1" dirty="0" smtClean="0">
                <a:solidFill>
                  <a:srgbClr val="008080"/>
                </a:solidFill>
                <a:latin typeface="Tahoma" charset="0"/>
              </a:rPr>
              <a:t> Their </a:t>
            </a:r>
            <a:r>
              <a:rPr lang="en-US" b="1" dirty="0">
                <a:solidFill>
                  <a:srgbClr val="008080"/>
                </a:solidFill>
                <a:latin typeface="Tahoma" charset="0"/>
              </a:rPr>
              <a:t>Environment</a:t>
            </a:r>
          </a:p>
          <a:p>
            <a:r>
              <a:rPr lang="en-US" b="1" i="1" dirty="0">
                <a:solidFill>
                  <a:srgbClr val="008080"/>
                </a:solidFill>
                <a:latin typeface="Tahoma" charset="0"/>
              </a:rPr>
              <a:t>Depend</a:t>
            </a:r>
            <a:r>
              <a:rPr lang="en-US" b="1" dirty="0">
                <a:solidFill>
                  <a:srgbClr val="008080"/>
                </a:solidFill>
                <a:latin typeface="Tahoma" charset="0"/>
              </a:rPr>
              <a:t> </a:t>
            </a:r>
            <a:r>
              <a:rPr lang="en-US" b="1" dirty="0" smtClean="0">
                <a:solidFill>
                  <a:srgbClr val="008080"/>
                </a:solidFill>
                <a:latin typeface="Tahoma" charset="0"/>
              </a:rPr>
              <a:t> on </a:t>
            </a:r>
            <a:r>
              <a:rPr lang="en-US" b="1" dirty="0">
                <a:solidFill>
                  <a:srgbClr val="008080"/>
                </a:solidFill>
                <a:latin typeface="Tahoma" charset="0"/>
              </a:rPr>
              <a:t>Their Environment</a:t>
            </a:r>
          </a:p>
        </p:txBody>
      </p:sp>
      <p:pic>
        <p:nvPicPr>
          <p:cNvPr id="21508" name="Picture 4" descr="BAG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311400"/>
            <a:ext cx="3314700" cy="2209800"/>
          </a:xfrm>
          <a:prstGeom prst="rect">
            <a:avLst/>
          </a:prstGeom>
          <a:noFill/>
          <a:ln w="38100">
            <a:solidFill>
              <a:srgbClr val="009999"/>
            </a:solidFill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724400" y="6324600"/>
            <a:ext cx="414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http://www.fotosearch.com/comp/corbis/DGT119/BAG0017.jpg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 algn="l"/>
            <a:r>
              <a:rPr lang="en-US" sz="4000" b="1">
                <a:solidFill>
                  <a:srgbClr val="008080"/>
                </a:solidFill>
                <a:latin typeface="Tahoma" charset="0"/>
              </a:rPr>
              <a:t>Iowa:  Human Environment Interaction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8763000" y="64008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000"/>
          </a:p>
        </p:txBody>
      </p:sp>
      <p:pic>
        <p:nvPicPr>
          <p:cNvPr id="15376" name="Picture 16" descr="Recreation_F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143000"/>
            <a:ext cx="4762500" cy="3571875"/>
          </a:xfrm>
          <a:prstGeom prst="rect">
            <a:avLst/>
          </a:prstGeom>
          <a:noFill/>
        </p:spPr>
      </p:pic>
      <p:pic>
        <p:nvPicPr>
          <p:cNvPr id="15379" name="Picture 19" descr="54636650-290627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3810000" cy="2143125"/>
          </a:xfrm>
          <a:prstGeom prst="rect">
            <a:avLst/>
          </a:prstGeom>
          <a:noFill/>
        </p:spPr>
      </p:pic>
      <p:pic>
        <p:nvPicPr>
          <p:cNvPr id="15381" name="Picture 21" descr="34ee8385d0notill-mn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962400"/>
            <a:ext cx="4000500" cy="266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7239000" cy="1066800"/>
          </a:xfrm>
        </p:spPr>
        <p:txBody>
          <a:bodyPr/>
          <a:lstStyle/>
          <a:p>
            <a:pPr algn="r"/>
            <a:r>
              <a:rPr lang="en-US" b="1">
                <a:solidFill>
                  <a:srgbClr val="800000"/>
                </a:solidFill>
                <a:latin typeface="Tahoma" charset="0"/>
              </a:rPr>
              <a:t>Theme 4: Movement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800000"/>
                </a:solidFill>
                <a:latin typeface="Tahoma" charset="0"/>
              </a:rPr>
              <a:t>The Mobility of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800000"/>
                </a:solidFill>
                <a:latin typeface="Tahoma" charset="0"/>
              </a:rPr>
              <a:t>People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800000"/>
                </a:solidFill>
                <a:latin typeface="Tahoma" charset="0"/>
              </a:rPr>
              <a:t>Goods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800000"/>
                </a:solidFill>
                <a:latin typeface="Tahoma" charset="0"/>
              </a:rPr>
              <a:t>Ideas</a:t>
            </a:r>
          </a:p>
          <a:p>
            <a:pPr>
              <a:lnSpc>
                <a:spcPct val="90000"/>
              </a:lnSpc>
            </a:pPr>
            <a:endParaRPr lang="en-US" sz="2800" b="1">
              <a:solidFill>
                <a:srgbClr val="800000"/>
              </a:solidFill>
              <a:latin typeface="Tahoma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800000"/>
                </a:solidFill>
                <a:latin typeface="Tahoma" charset="0"/>
              </a:rPr>
              <a:t>How Places are linked to one another and the world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88" y="192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272" name="Picture 8" descr="Scaled Composites Airplanes in Fl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1954213" cy="2925763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1277" name="Picture 13" descr="Overview of Railroad Y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551238"/>
            <a:ext cx="1931988" cy="2925762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800000"/>
                </a:solidFill>
                <a:latin typeface="Tahoma" charset="0"/>
              </a:rPr>
              <a:t>Iowa : Movement</a:t>
            </a:r>
          </a:p>
        </p:txBody>
      </p:sp>
      <p:pic>
        <p:nvPicPr>
          <p:cNvPr id="22541" name="Picture 13" descr="C014_Boone_Scenic_Valley_Railroad_Boon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3695700" cy="2790825"/>
          </a:xfrm>
          <a:prstGeom prst="rect">
            <a:avLst/>
          </a:prstGeom>
          <a:noFill/>
        </p:spPr>
      </p:pic>
      <p:pic>
        <p:nvPicPr>
          <p:cNvPr id="22543" name="Picture 15" descr="hu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371600"/>
            <a:ext cx="4286250" cy="2781300"/>
          </a:xfrm>
          <a:prstGeom prst="rect">
            <a:avLst/>
          </a:prstGeom>
          <a:noFill/>
        </p:spPr>
      </p:pic>
      <p:pic>
        <p:nvPicPr>
          <p:cNvPr id="22545" name="Picture 17" descr="i-235_eb_exit_003_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343400"/>
            <a:ext cx="2495550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rgbClr val="996633"/>
                </a:solidFill>
                <a:latin typeface="Tahoma" charset="0"/>
              </a:rPr>
              <a:t>Theme 5:  Regions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6553200" cy="34290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996633"/>
                </a:solidFill>
                <a:latin typeface="Tahoma" charset="0"/>
              </a:rPr>
              <a:t>What Places Have in Common</a:t>
            </a:r>
          </a:p>
          <a:p>
            <a:r>
              <a:rPr lang="en-US" b="1">
                <a:solidFill>
                  <a:srgbClr val="996633"/>
                </a:solidFill>
                <a:latin typeface="Tahoma" charset="0"/>
              </a:rPr>
              <a:t>Political Regions</a:t>
            </a:r>
          </a:p>
          <a:p>
            <a:r>
              <a:rPr lang="en-US" b="1">
                <a:solidFill>
                  <a:srgbClr val="996633"/>
                </a:solidFill>
                <a:latin typeface="Tahoma" charset="0"/>
              </a:rPr>
              <a:t>Landform Regions</a:t>
            </a:r>
          </a:p>
          <a:p>
            <a:r>
              <a:rPr lang="en-US" b="1">
                <a:solidFill>
                  <a:srgbClr val="996633"/>
                </a:solidFill>
                <a:latin typeface="Tahoma" charset="0"/>
              </a:rPr>
              <a:t>Agricultural Regions</a:t>
            </a:r>
          </a:p>
          <a:p>
            <a:r>
              <a:rPr lang="en-US" b="1">
                <a:solidFill>
                  <a:srgbClr val="996633"/>
                </a:solidFill>
                <a:latin typeface="Tahoma" charset="0"/>
              </a:rPr>
              <a:t>Cultural Regions</a:t>
            </a:r>
          </a:p>
          <a:p>
            <a:pPr>
              <a:buFontTx/>
              <a:buNone/>
            </a:pPr>
            <a:endParaRPr lang="en-US"/>
          </a:p>
          <a:p>
            <a:endParaRPr lang="en-US"/>
          </a:p>
        </p:txBody>
      </p:sp>
      <p:pic>
        <p:nvPicPr>
          <p:cNvPr id="12292" name="Picture 4" descr="Zerma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200400"/>
            <a:ext cx="3886200" cy="2960688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9" name="Picture 35" descr="2007Doe2Faw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3429000" cy="274320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/>
            <a:r>
              <a:rPr lang="en-US" b="1">
                <a:solidFill>
                  <a:srgbClr val="996633"/>
                </a:solidFill>
                <a:latin typeface="Tahoma" charset="0"/>
              </a:rPr>
              <a:t>Iowa:  Regions</a:t>
            </a:r>
          </a:p>
        </p:txBody>
      </p:sp>
      <p:pic>
        <p:nvPicPr>
          <p:cNvPr id="16413" name="Picture 29" descr="GlenOaks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267200"/>
            <a:ext cx="3171825" cy="2114550"/>
          </a:xfrm>
          <a:prstGeom prst="rect">
            <a:avLst/>
          </a:prstGeom>
          <a:noFill/>
        </p:spPr>
      </p:pic>
      <p:pic>
        <p:nvPicPr>
          <p:cNvPr id="16415" name="Picture 31" descr="101646-Largest_gnome_Iow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9975" y="3962400"/>
            <a:ext cx="1812925" cy="2790825"/>
          </a:xfrm>
          <a:prstGeom prst="rect">
            <a:avLst/>
          </a:prstGeom>
          <a:noFill/>
        </p:spPr>
      </p:pic>
      <p:pic>
        <p:nvPicPr>
          <p:cNvPr id="16417" name="Picture 33" descr="view-missouri-river-vallex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14400"/>
            <a:ext cx="3733800" cy="2800350"/>
          </a:xfrm>
          <a:prstGeom prst="rect">
            <a:avLst/>
          </a:prstGeom>
          <a:noFill/>
        </p:spPr>
      </p:pic>
      <p:pic>
        <p:nvPicPr>
          <p:cNvPr id="16411" name="Picture 27" descr="iowaregion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200400"/>
            <a:ext cx="2381250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pPr algn="l"/>
            <a:r>
              <a:rPr lang="en-US" b="1">
                <a:solidFill>
                  <a:schemeClr val="accent2"/>
                </a:solidFill>
                <a:latin typeface="Tahoma" charset="0"/>
              </a:rPr>
              <a:t>Theme 1: Location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4114800" cy="1447800"/>
          </a:xfrm>
        </p:spPr>
        <p:txBody>
          <a:bodyPr/>
          <a:lstStyle/>
          <a:p>
            <a:r>
              <a:rPr lang="en-US" b="1">
                <a:solidFill>
                  <a:srgbClr val="800000"/>
                </a:solidFill>
                <a:latin typeface="Tahoma" charset="0"/>
              </a:rPr>
              <a:t>Where is It?</a:t>
            </a:r>
          </a:p>
          <a:p>
            <a:r>
              <a:rPr lang="en-US" b="1">
                <a:solidFill>
                  <a:srgbClr val="800000"/>
                </a:solidFill>
                <a:latin typeface="Tahoma" charset="0"/>
              </a:rPr>
              <a:t>Why is It There?</a:t>
            </a:r>
          </a:p>
        </p:txBody>
      </p:sp>
      <p:pic>
        <p:nvPicPr>
          <p:cNvPr id="3076" name="Picture 4" descr="bd0666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657600"/>
            <a:ext cx="2286000" cy="1982788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105400" y="1524000"/>
            <a:ext cx="3505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  <a:latin typeface="Tahoma" charset="0"/>
              </a:rPr>
              <a:t>Two Types of Location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Tahoma" charset="0"/>
              </a:rPr>
              <a:t>Absolute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Tahoma" charset="0"/>
              </a:rPr>
              <a:t>Relative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3657600" y="4191000"/>
          <a:ext cx="5029200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lip" r:id="rId5" imgW="5742857" imgH="2924583" progId="">
                  <p:embed/>
                </p:oleObj>
              </mc:Choice>
              <mc:Fallback>
                <p:oleObj name="Clip" r:id="rId5" imgW="5742857" imgH="2924583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91000"/>
                        <a:ext cx="5029200" cy="231298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772400" cy="1143000"/>
          </a:xfrm>
        </p:spPr>
        <p:txBody>
          <a:bodyPr/>
          <a:lstStyle/>
          <a:p>
            <a:pPr algn="l"/>
            <a:r>
              <a:rPr lang="en-US" b="1">
                <a:solidFill>
                  <a:srgbClr val="0000FF"/>
                </a:solidFill>
                <a:latin typeface="Tahoma" charset="0"/>
              </a:rPr>
              <a:t>Absolute Location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2057400"/>
          </a:xfrm>
        </p:spPr>
        <p:txBody>
          <a:bodyPr/>
          <a:lstStyle/>
          <a:p>
            <a:r>
              <a:rPr lang="en-US" sz="2800" b="1">
                <a:solidFill>
                  <a:srgbClr val="0000FF"/>
                </a:solidFill>
                <a:latin typeface="Tahoma" charset="0"/>
              </a:rPr>
              <a:t>A specific place on the Earth’s surface</a:t>
            </a:r>
          </a:p>
          <a:p>
            <a:r>
              <a:rPr lang="en-US" sz="2800" b="1">
                <a:solidFill>
                  <a:srgbClr val="0000FF"/>
                </a:solidFill>
                <a:latin typeface="Tahoma" charset="0"/>
              </a:rPr>
              <a:t>Uses a grid system</a:t>
            </a:r>
          </a:p>
          <a:p>
            <a:r>
              <a:rPr lang="en-US" sz="2800" b="1">
                <a:solidFill>
                  <a:srgbClr val="0000FF"/>
                </a:solidFill>
                <a:latin typeface="Tahoma" charset="0"/>
              </a:rPr>
              <a:t>Latitude and longitude</a:t>
            </a:r>
          </a:p>
          <a:p>
            <a:r>
              <a:rPr lang="en-US" sz="2800" b="1">
                <a:solidFill>
                  <a:srgbClr val="0000FF"/>
                </a:solidFill>
                <a:latin typeface="Tahoma" charset="0"/>
              </a:rPr>
              <a:t>A global address</a:t>
            </a:r>
          </a:p>
        </p:txBody>
      </p:sp>
      <p:pic>
        <p:nvPicPr>
          <p:cNvPr id="4100" name="Picture 4" descr="bd0666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267200"/>
            <a:ext cx="1793875" cy="2057400"/>
          </a:xfrm>
          <a:prstGeom prst="rect">
            <a:avLst/>
          </a:prstGeom>
          <a:noFill/>
          <a:ln w="9525">
            <a:solidFill>
              <a:schemeClr val="accent2"/>
            </a:solidFill>
            <a:prstDash val="sysDot"/>
            <a:miter lim="800000"/>
            <a:headEnd/>
            <a:tailEnd/>
          </a:ln>
        </p:spPr>
      </p:pic>
      <p:pic>
        <p:nvPicPr>
          <p:cNvPr id="4101" name="Picture 5" descr="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757613"/>
            <a:ext cx="3276600" cy="26225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algn="l"/>
            <a:r>
              <a:rPr lang="en-US" b="1">
                <a:solidFill>
                  <a:schemeClr val="accent2"/>
                </a:solidFill>
                <a:latin typeface="Tahoma" charset="0"/>
              </a:rPr>
              <a:t>IOWA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53400" cy="5181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u="sng">
                <a:solidFill>
                  <a:schemeClr val="accent2"/>
                </a:solidFill>
              </a:rPr>
              <a:t>Absolute Location</a:t>
            </a:r>
          </a:p>
          <a:p>
            <a:pPr>
              <a:lnSpc>
                <a:spcPct val="90000"/>
              </a:lnSpc>
            </a:pPr>
            <a:r>
              <a:rPr lang="en-US" sz="3600" b="1">
                <a:solidFill>
                  <a:schemeClr val="accent2"/>
                </a:solidFill>
              </a:rPr>
              <a:t>Des Moines, IA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600" b="1">
                <a:solidFill>
                  <a:schemeClr val="accent2"/>
                </a:solidFill>
              </a:rPr>
              <a:t>41° 36' N Latitude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600" b="1">
                <a:solidFill>
                  <a:schemeClr val="accent2"/>
                </a:solidFill>
              </a:rPr>
              <a:t>93° 36' W longitude</a:t>
            </a:r>
          </a:p>
          <a:p>
            <a:pPr>
              <a:lnSpc>
                <a:spcPct val="90000"/>
              </a:lnSpc>
            </a:pPr>
            <a:endParaRPr lang="en-US" sz="4000" b="1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>
                <a:solidFill>
                  <a:schemeClr val="accent2"/>
                </a:solidFill>
              </a:rPr>
              <a:t>Cedar Rapids, IA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600" b="1">
                <a:solidFill>
                  <a:schemeClr val="accent2"/>
                </a:solidFill>
              </a:rPr>
              <a:t>42° 00' N Latitude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600" b="1">
                <a:solidFill>
                  <a:schemeClr val="accent2"/>
                </a:solidFill>
              </a:rPr>
              <a:t>91° 38' W Longitude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rgbClr val="0000FF"/>
                </a:solidFill>
                <a:latin typeface="Tahoma" charset="0"/>
              </a:rPr>
              <a:t>Relative Location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b="1">
                <a:solidFill>
                  <a:srgbClr val="0000FF"/>
                </a:solidFill>
                <a:latin typeface="Tahoma" charset="0"/>
              </a:rPr>
              <a:t>Where a place is in relation to another place</a:t>
            </a:r>
          </a:p>
          <a:p>
            <a:r>
              <a:rPr lang="en-US" sz="2800" b="1">
                <a:solidFill>
                  <a:srgbClr val="0000FF"/>
                </a:solidFill>
                <a:latin typeface="Tahoma" charset="0"/>
              </a:rPr>
              <a:t>Uses directional words to describe</a:t>
            </a:r>
          </a:p>
          <a:p>
            <a:pPr lvl="1"/>
            <a:r>
              <a:rPr lang="en-US" sz="2400" b="1">
                <a:solidFill>
                  <a:srgbClr val="0000FF"/>
                </a:solidFill>
                <a:latin typeface="Tahoma" charset="0"/>
              </a:rPr>
              <a:t>Cardinal and intermediate directions</a:t>
            </a:r>
          </a:p>
        </p:txBody>
      </p:sp>
      <p:pic>
        <p:nvPicPr>
          <p:cNvPr id="5127" name="Picture 7" descr="j02937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05000"/>
            <a:ext cx="4327525" cy="3665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accent2"/>
                </a:solidFill>
                <a:latin typeface="Tahoma" charset="0"/>
              </a:rPr>
              <a:t>IOWA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800000"/>
                </a:solidFill>
                <a:latin typeface="Tahoma" charset="0"/>
              </a:rPr>
              <a:t>Iowa is bordered by Minnesota on the </a:t>
            </a:r>
            <a:r>
              <a:rPr lang="en-US" b="1" u="sng" dirty="0">
                <a:solidFill>
                  <a:srgbClr val="800000"/>
                </a:solidFill>
                <a:latin typeface="Tahoma" charset="0"/>
              </a:rPr>
              <a:t>north</a:t>
            </a:r>
            <a:r>
              <a:rPr lang="en-US" b="1" dirty="0">
                <a:solidFill>
                  <a:srgbClr val="800000"/>
                </a:solidFill>
                <a:latin typeface="Tahoma" charset="0"/>
              </a:rPr>
              <a:t>, Missouri on the </a:t>
            </a:r>
            <a:r>
              <a:rPr lang="en-US" b="1" u="sng" dirty="0">
                <a:solidFill>
                  <a:srgbClr val="800000"/>
                </a:solidFill>
                <a:latin typeface="Tahoma" charset="0"/>
              </a:rPr>
              <a:t>south</a:t>
            </a:r>
            <a:r>
              <a:rPr lang="en-US" b="1" dirty="0">
                <a:solidFill>
                  <a:srgbClr val="800000"/>
                </a:solidFill>
                <a:latin typeface="Tahoma" charset="0"/>
              </a:rPr>
              <a:t>, Nebraska on </a:t>
            </a:r>
            <a:r>
              <a:rPr lang="en-US" b="1">
                <a:solidFill>
                  <a:srgbClr val="800000"/>
                </a:solidFill>
                <a:latin typeface="Tahoma" charset="0"/>
              </a:rPr>
              <a:t>the </a:t>
            </a:r>
            <a:r>
              <a:rPr lang="en-US" b="1" u="sng" smtClean="0">
                <a:solidFill>
                  <a:srgbClr val="800000"/>
                </a:solidFill>
                <a:latin typeface="Tahoma" charset="0"/>
              </a:rPr>
              <a:t>west,</a:t>
            </a:r>
            <a:r>
              <a:rPr lang="en-US" smtClean="0">
                <a:solidFill>
                  <a:srgbClr val="800000"/>
                </a:solidFill>
                <a:latin typeface="Tahoma" charset="0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Tahoma" charset="0"/>
              </a:rPr>
              <a:t>and </a:t>
            </a:r>
            <a:r>
              <a:rPr lang="en-US" b="1" dirty="0">
                <a:solidFill>
                  <a:srgbClr val="800000"/>
                </a:solidFill>
                <a:latin typeface="Tahoma" charset="0"/>
              </a:rPr>
              <a:t>Illinois on the </a:t>
            </a:r>
            <a:r>
              <a:rPr lang="en-US" b="1" u="sng" dirty="0" smtClean="0">
                <a:solidFill>
                  <a:srgbClr val="800000"/>
                </a:solidFill>
                <a:latin typeface="Tahoma" charset="0"/>
              </a:rPr>
              <a:t>east</a:t>
            </a:r>
          </a:p>
          <a:p>
            <a:endParaRPr lang="en-US" b="1" dirty="0">
              <a:solidFill>
                <a:srgbClr val="800000"/>
              </a:solidFill>
              <a:latin typeface="Tahoma" charset="0"/>
            </a:endParaRPr>
          </a:p>
          <a:p>
            <a:r>
              <a:rPr lang="en-US" b="1" dirty="0">
                <a:solidFill>
                  <a:srgbClr val="800000"/>
                </a:solidFill>
                <a:latin typeface="Tahoma" charset="0"/>
              </a:rPr>
              <a:t>Iowa is one of the </a:t>
            </a:r>
            <a:r>
              <a:rPr lang="en-US" b="1" u="sng" dirty="0">
                <a:solidFill>
                  <a:srgbClr val="800000"/>
                </a:solidFill>
                <a:latin typeface="Tahoma" charset="0"/>
              </a:rPr>
              <a:t>Midwestern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rgbClr val="993366"/>
                </a:solidFill>
                <a:latin typeface="Tahoma" charset="0"/>
              </a:rPr>
              <a:t>Theme 2:  Place</a:t>
            </a:r>
            <a:r>
              <a:rPr lang="en-US">
                <a:solidFill>
                  <a:srgbClr val="993366"/>
                </a:solidFill>
              </a:rPr>
              <a:t/>
            </a:r>
            <a:br>
              <a:rPr lang="en-US">
                <a:solidFill>
                  <a:srgbClr val="993366"/>
                </a:solidFill>
              </a:rPr>
            </a:br>
            <a:r>
              <a:rPr lang="en-US">
                <a:solidFill>
                  <a:srgbClr val="993366"/>
                </a:solidFill>
                <a:latin typeface="Tahoma" charset="0"/>
              </a:rPr>
              <a:t>Physical Characteristics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86200" cy="2590800"/>
          </a:xfrm>
        </p:spPr>
        <p:txBody>
          <a:bodyPr/>
          <a:lstStyle/>
          <a:p>
            <a:r>
              <a:rPr lang="en-US" sz="2800" b="1">
                <a:solidFill>
                  <a:srgbClr val="993366"/>
                </a:solidFill>
                <a:latin typeface="Tahoma" charset="0"/>
              </a:rPr>
              <a:t>Land Features</a:t>
            </a:r>
          </a:p>
          <a:p>
            <a:r>
              <a:rPr lang="en-US" sz="2800" b="1">
                <a:solidFill>
                  <a:srgbClr val="993366"/>
                </a:solidFill>
                <a:latin typeface="Tahoma" charset="0"/>
              </a:rPr>
              <a:t>Mountains, plains, and plateaus</a:t>
            </a:r>
          </a:p>
          <a:p>
            <a:r>
              <a:rPr lang="en-US" sz="2800" b="1">
                <a:solidFill>
                  <a:srgbClr val="993366"/>
                </a:solidFill>
                <a:latin typeface="Tahoma" charset="0"/>
              </a:rPr>
              <a:t>Climate</a:t>
            </a:r>
          </a:p>
          <a:p>
            <a:r>
              <a:rPr lang="en-US" sz="2800" b="1">
                <a:solidFill>
                  <a:srgbClr val="993366"/>
                </a:solidFill>
                <a:latin typeface="Tahoma" charset="0"/>
              </a:rPr>
              <a:t>Bodies of Water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588" y="2406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200" name="Picture 8" descr="Mountains Reflect in a L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572000"/>
            <a:ext cx="2925763" cy="1954213"/>
          </a:xfrm>
          <a:prstGeom prst="rect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588" y="192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207" name="Picture 15" descr="grcanyo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133600"/>
            <a:ext cx="3962400" cy="2692400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4495800" cy="1447800"/>
          </a:xfrm>
        </p:spPr>
        <p:txBody>
          <a:bodyPr/>
          <a:lstStyle/>
          <a:p>
            <a:pPr algn="l"/>
            <a:r>
              <a:rPr lang="en-US" sz="4000" b="1">
                <a:solidFill>
                  <a:srgbClr val="993366"/>
                </a:solidFill>
                <a:latin typeface="Tahoma" charset="0"/>
              </a:rPr>
              <a:t>Iowa: Physical Characteristics</a:t>
            </a:r>
          </a:p>
        </p:txBody>
      </p:sp>
      <p:pic>
        <p:nvPicPr>
          <p:cNvPr id="13328" name="Picture 16" descr="cprairieflowersctuth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"/>
            <a:ext cx="4248150" cy="2600325"/>
          </a:xfrm>
          <a:prstGeom prst="rect">
            <a:avLst/>
          </a:prstGeom>
          <a:noFill/>
        </p:spPr>
      </p:pic>
      <p:pic>
        <p:nvPicPr>
          <p:cNvPr id="13330" name="Picture 18" descr="LOHA7296CustomImage00174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276600"/>
            <a:ext cx="3352800" cy="2179638"/>
          </a:xfrm>
          <a:prstGeom prst="rect">
            <a:avLst/>
          </a:prstGeom>
          <a:noFill/>
        </p:spPr>
      </p:pic>
      <p:pic>
        <p:nvPicPr>
          <p:cNvPr id="13334" name="Picture 22" descr="Sentinel%20Poi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200400"/>
            <a:ext cx="44577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772400" cy="1143000"/>
          </a:xfrm>
        </p:spPr>
        <p:txBody>
          <a:bodyPr/>
          <a:lstStyle/>
          <a:p>
            <a:pPr algn="l"/>
            <a:r>
              <a:rPr lang="en-US" sz="4000" b="1">
                <a:solidFill>
                  <a:srgbClr val="993366"/>
                </a:solidFill>
                <a:latin typeface="Tahoma" charset="0"/>
              </a:rPr>
              <a:t>Theme 2:  Place</a:t>
            </a:r>
            <a:br>
              <a:rPr lang="en-US" sz="4000" b="1">
                <a:solidFill>
                  <a:srgbClr val="993366"/>
                </a:solidFill>
                <a:latin typeface="Tahoma" charset="0"/>
              </a:rPr>
            </a:br>
            <a:r>
              <a:rPr lang="en-US" sz="4000" b="1">
                <a:solidFill>
                  <a:srgbClr val="993366"/>
                </a:solidFill>
                <a:latin typeface="Tahoma" charset="0"/>
              </a:rPr>
              <a:t>Human Characteristics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971800"/>
            <a:ext cx="3810000" cy="3581400"/>
          </a:xfrm>
        </p:spPr>
        <p:txBody>
          <a:bodyPr/>
          <a:lstStyle/>
          <a:p>
            <a:r>
              <a:rPr lang="en-US" sz="2800" b="1">
                <a:solidFill>
                  <a:srgbClr val="993366"/>
                </a:solidFill>
                <a:latin typeface="Tahoma" charset="0"/>
              </a:rPr>
              <a:t>People</a:t>
            </a:r>
          </a:p>
          <a:p>
            <a:r>
              <a:rPr lang="en-US" sz="2800" b="1">
                <a:solidFill>
                  <a:srgbClr val="993366"/>
                </a:solidFill>
                <a:latin typeface="Tahoma" charset="0"/>
              </a:rPr>
              <a:t>Culture</a:t>
            </a:r>
          </a:p>
          <a:p>
            <a:r>
              <a:rPr lang="en-US" sz="2800" b="1">
                <a:solidFill>
                  <a:srgbClr val="993366"/>
                </a:solidFill>
                <a:latin typeface="Tahoma" charset="0"/>
              </a:rPr>
              <a:t>Language</a:t>
            </a:r>
          </a:p>
          <a:p>
            <a:r>
              <a:rPr lang="en-US" sz="2800" b="1">
                <a:solidFill>
                  <a:srgbClr val="993366"/>
                </a:solidFill>
                <a:latin typeface="Tahoma" charset="0"/>
              </a:rPr>
              <a:t>Religion</a:t>
            </a:r>
          </a:p>
          <a:p>
            <a:r>
              <a:rPr lang="en-US" sz="2800" b="1">
                <a:solidFill>
                  <a:srgbClr val="993366"/>
                </a:solidFill>
                <a:latin typeface="Tahoma" charset="0"/>
              </a:rPr>
              <a:t>Buildings and Landmarks</a:t>
            </a:r>
          </a:p>
          <a:p>
            <a:r>
              <a:rPr lang="en-US" sz="2800" b="1">
                <a:solidFill>
                  <a:srgbClr val="993366"/>
                </a:solidFill>
                <a:latin typeface="Tahoma" charset="0"/>
              </a:rPr>
              <a:t>Cities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588" y="192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24" name="Picture 8" descr="Eiffel Tower and Champ-de-Mars at N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04800"/>
            <a:ext cx="2343150" cy="2925763"/>
          </a:xfrm>
          <a:prstGeom prst="rect">
            <a:avLst/>
          </a:prstGeom>
          <a:noFill/>
          <a:ln w="7620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9228" name="Picture 12" descr="BK01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287838"/>
            <a:ext cx="2925763" cy="2341562"/>
          </a:xfrm>
          <a:prstGeom prst="rect">
            <a:avLst/>
          </a:prstGeom>
          <a:noFill/>
          <a:ln w="7620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9229" name="Picture 13" descr="Agghan girl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676400"/>
            <a:ext cx="3690938" cy="2346325"/>
          </a:xfrm>
          <a:prstGeom prst="rect">
            <a:avLst/>
          </a:prstGeom>
          <a:noFill/>
          <a:ln w="76200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258</Words>
  <Application>Microsoft Office PowerPoint</Application>
  <PresentationFormat>On-screen Show (4:3)</PresentationFormat>
  <Paragraphs>84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Clip</vt:lpstr>
      <vt:lpstr>The Five Themes of Geography  A Framework for Studying the World</vt:lpstr>
      <vt:lpstr>Theme 1: Location</vt:lpstr>
      <vt:lpstr>Absolute Location</vt:lpstr>
      <vt:lpstr>IOWA</vt:lpstr>
      <vt:lpstr>Relative Location</vt:lpstr>
      <vt:lpstr>IOWA</vt:lpstr>
      <vt:lpstr>Theme 2:  Place Physical Characteristics</vt:lpstr>
      <vt:lpstr>Iowa: Physical Characteristics</vt:lpstr>
      <vt:lpstr>Theme 2:  Place Human Characteristics</vt:lpstr>
      <vt:lpstr>Iowa:  Human Characteristics</vt:lpstr>
      <vt:lpstr>Theme 3:  Human Environment Interaction</vt:lpstr>
      <vt:lpstr>Iowa:  Human Environment Interaction</vt:lpstr>
      <vt:lpstr>Theme 4: Movement</vt:lpstr>
      <vt:lpstr>Iowa : Movement</vt:lpstr>
      <vt:lpstr>Theme 5:  Regions</vt:lpstr>
      <vt:lpstr>Iowa:  Regions</vt:lpstr>
    </vt:vector>
  </TitlesOfParts>
  <Company>Appalachian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Themes of Geography</dc:title>
  <dc:creator>GIS</dc:creator>
  <cp:lastModifiedBy>Patterson, Andrew</cp:lastModifiedBy>
  <cp:revision>29</cp:revision>
  <dcterms:created xsi:type="dcterms:W3CDTF">2000-07-10T22:49:43Z</dcterms:created>
  <dcterms:modified xsi:type="dcterms:W3CDTF">2013-08-23T15:10:16Z</dcterms:modified>
</cp:coreProperties>
</file>