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1"/>
  </p:notesMasterIdLst>
  <p:sldIdLst>
    <p:sldId id="288" r:id="rId2"/>
    <p:sldId id="304" r:id="rId3"/>
    <p:sldId id="272" r:id="rId4"/>
    <p:sldId id="293" r:id="rId5"/>
    <p:sldId id="295" r:id="rId6"/>
    <p:sldId id="297" r:id="rId7"/>
    <p:sldId id="296" r:id="rId8"/>
    <p:sldId id="298" r:id="rId9"/>
    <p:sldId id="300" r:id="rId10"/>
    <p:sldId id="301" r:id="rId11"/>
    <p:sldId id="299" r:id="rId12"/>
    <p:sldId id="307" r:id="rId13"/>
    <p:sldId id="306" r:id="rId14"/>
    <p:sldId id="317" r:id="rId15"/>
    <p:sldId id="309" r:id="rId16"/>
    <p:sldId id="318" r:id="rId17"/>
    <p:sldId id="310" r:id="rId18"/>
    <p:sldId id="319" r:id="rId19"/>
    <p:sldId id="311" r:id="rId20"/>
    <p:sldId id="320" r:id="rId21"/>
    <p:sldId id="312" r:id="rId22"/>
    <p:sldId id="322" r:id="rId23"/>
    <p:sldId id="314" r:id="rId24"/>
    <p:sldId id="325" r:id="rId25"/>
    <p:sldId id="313" r:id="rId26"/>
    <p:sldId id="324" r:id="rId27"/>
    <p:sldId id="316" r:id="rId28"/>
    <p:sldId id="323" r:id="rId29"/>
    <p:sldId id="294"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0" d="100"/>
          <a:sy n="70" d="100"/>
        </p:scale>
        <p:origin x="-72"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B06C99C-4E79-4F14-8A48-481201A9AA51}" type="datetimeFigureOut">
              <a:rPr lang="en-US" smtClean="0"/>
              <a:t>3/2/2014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FC0D2A8-F8A5-4AF8-BE58-F53B417C31D4}" type="slidenum">
              <a:rPr lang="en-US" smtClean="0"/>
              <a:t>‹#›</a:t>
            </a:fld>
            <a:endParaRPr lang="en-US"/>
          </a:p>
        </p:txBody>
      </p:sp>
    </p:spTree>
    <p:extLst>
      <p:ext uri="{BB962C8B-B14F-4D97-AF65-F5344CB8AC3E}">
        <p14:creationId xmlns:p14="http://schemas.microsoft.com/office/powerpoint/2010/main" val="21247273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C0D2A8-F8A5-4AF8-BE58-F53B417C31D4}" type="slidenum">
              <a:rPr lang="en-US" smtClean="0"/>
              <a:t>9</a:t>
            </a:fld>
            <a:endParaRPr lang="en-US"/>
          </a:p>
        </p:txBody>
      </p:sp>
    </p:spTree>
    <p:extLst>
      <p:ext uri="{BB962C8B-B14F-4D97-AF65-F5344CB8AC3E}">
        <p14:creationId xmlns:p14="http://schemas.microsoft.com/office/powerpoint/2010/main" val="24721829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75A9CEE-1F04-48C8-9568-46149CB93A01}" type="datetimeFigureOut">
              <a:rPr lang="en-US" smtClean="0"/>
              <a:t>3/2/2014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520202-09FD-4203-A25D-11C66D3B1CE6}" type="slidenum">
              <a:rPr lang="en-US" smtClean="0"/>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5A9CEE-1F04-48C8-9568-46149CB93A01}" type="datetimeFigureOut">
              <a:rPr lang="en-US" smtClean="0"/>
              <a:t>3/2/2014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520202-09FD-4203-A25D-11C66D3B1CE6}"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75A9CEE-1F04-48C8-9568-46149CB93A01}" type="datetimeFigureOut">
              <a:rPr lang="en-US" smtClean="0"/>
              <a:t>3/2/2014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520202-09FD-4203-A25D-11C66D3B1CE6}"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5A9CEE-1F04-48C8-9568-46149CB93A01}" type="datetimeFigureOut">
              <a:rPr lang="en-US" smtClean="0"/>
              <a:t>3/2/2014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520202-09FD-4203-A25D-11C66D3B1CE6}"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75A9CEE-1F04-48C8-9568-46149CB93A01}" type="datetimeFigureOut">
              <a:rPr lang="en-US" smtClean="0"/>
              <a:t>3/2/2014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520202-09FD-4203-A25D-11C66D3B1CE6}" type="slidenum">
              <a:rPr lang="en-US" smtClean="0"/>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75A9CEE-1F04-48C8-9568-46149CB93A01}" type="datetimeFigureOut">
              <a:rPr lang="en-US" smtClean="0"/>
              <a:t>3/2/2014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520202-09FD-4203-A25D-11C66D3B1CE6}"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75A9CEE-1F04-48C8-9568-46149CB93A01}" type="datetimeFigureOut">
              <a:rPr lang="en-US" smtClean="0"/>
              <a:t>3/2/2014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4520202-09FD-4203-A25D-11C66D3B1CE6}" type="slidenum">
              <a:rPr lang="en-US" smtClean="0"/>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75A9CEE-1F04-48C8-9568-46149CB93A01}" type="datetimeFigureOut">
              <a:rPr lang="en-US" smtClean="0"/>
              <a:t>3/2/2014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4520202-09FD-4203-A25D-11C66D3B1CE6}"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5A9CEE-1F04-48C8-9568-46149CB93A01}" type="datetimeFigureOut">
              <a:rPr lang="en-US" smtClean="0"/>
              <a:t>3/2/2014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4520202-09FD-4203-A25D-11C66D3B1CE6}"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5A9CEE-1F04-48C8-9568-46149CB93A01}" type="datetimeFigureOut">
              <a:rPr lang="en-US" smtClean="0"/>
              <a:t>3/2/2014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520202-09FD-4203-A25D-11C66D3B1CE6}" type="slidenum">
              <a:rPr lang="en-US" smtClean="0"/>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5A9CEE-1F04-48C8-9568-46149CB93A01}" type="datetimeFigureOut">
              <a:rPr lang="en-US" smtClean="0"/>
              <a:t>3/2/2014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520202-09FD-4203-A25D-11C66D3B1CE6}"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175A9CEE-1F04-48C8-9568-46149CB93A01}" type="datetimeFigureOut">
              <a:rPr lang="en-US" smtClean="0"/>
              <a:t>3/2/2014</a:t>
            </a:fld>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74520202-09FD-4203-A25D-11C66D3B1CE6}"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gif"/><Relationship Id="rId1" Type="http://schemas.openxmlformats.org/officeDocument/2006/relationships/slideLayout" Target="../slideLayouts/slideLayout4.xml"/><Relationship Id="rId5" Type="http://schemas.openxmlformats.org/officeDocument/2006/relationships/image" Target="../media/image15.gif"/><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png"/><Relationship Id="rId4" Type="http://schemas.openxmlformats.org/officeDocument/2006/relationships/image" Target="../media/image20.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image" Target="../media/image28.jpeg"/><Relationship Id="rId2" Type="http://schemas.openxmlformats.org/officeDocument/2006/relationships/image" Target="../media/image23.gif"/><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png"/><Relationship Id="rId4" Type="http://schemas.openxmlformats.org/officeDocument/2006/relationships/image" Target="../media/image25.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s://www.youtube.com/watch?v=JvfwBU_G4Hg"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gif"/><Relationship Id="rId1" Type="http://schemas.openxmlformats.org/officeDocument/2006/relationships/slideLayout" Target="../slideLayouts/slideLayout4.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gif"/><Relationship Id="rId1" Type="http://schemas.openxmlformats.org/officeDocument/2006/relationships/slideLayout" Target="../slideLayouts/slideLayout4.xml"/><Relationship Id="rId5" Type="http://schemas.openxmlformats.org/officeDocument/2006/relationships/image" Target="../media/image7.jpe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gif"/><Relationship Id="rId1" Type="http://schemas.openxmlformats.org/officeDocument/2006/relationships/slideLayout" Target="../slideLayouts/slideLayout4.xml"/><Relationship Id="rId5" Type="http://schemas.openxmlformats.org/officeDocument/2006/relationships/image" Target="../media/image9.jpe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gif"/><Relationship Id="rId1" Type="http://schemas.openxmlformats.org/officeDocument/2006/relationships/slideLayout" Target="../slideLayouts/slideLayout4.xml"/><Relationship Id="rId4" Type="http://schemas.openxmlformats.org/officeDocument/2006/relationships/image" Target="../media/image10.gif"/></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gif"/><Relationship Id="rId1" Type="http://schemas.openxmlformats.org/officeDocument/2006/relationships/slideLayout" Target="../slideLayouts/slideLayout4.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12.jpe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East Asia</a:t>
            </a:r>
            <a:endParaRPr lang="en-US" dirty="0"/>
          </a:p>
        </p:txBody>
      </p:sp>
      <p:sp>
        <p:nvSpPr>
          <p:cNvPr id="5" name="Subtitle 4"/>
          <p:cNvSpPr>
            <a:spLocks noGrp="1"/>
          </p:cNvSpPr>
          <p:nvPr>
            <p:ph type="subTitle" idx="1"/>
          </p:nvPr>
        </p:nvSpPr>
        <p:spPr/>
        <p:txBody>
          <a:bodyPr/>
          <a:lstStyle/>
          <a:p>
            <a:r>
              <a:rPr lang="en-US" dirty="0" smtClean="0"/>
              <a:t>Mr. Patterson</a:t>
            </a:r>
            <a:endParaRPr lang="en-US" dirty="0"/>
          </a:p>
        </p:txBody>
      </p:sp>
    </p:spTree>
    <p:extLst>
      <p:ext uri="{BB962C8B-B14F-4D97-AF65-F5344CB8AC3E}">
        <p14:creationId xmlns:p14="http://schemas.microsoft.com/office/powerpoint/2010/main" val="34098434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pic>
        <p:nvPicPr>
          <p:cNvPr id="12290" name="Picture 2" descr="http://lollitop.magicgate.eu/media/LollitopMagicgate_008/hiroshima_before_and_after_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838200"/>
            <a:ext cx="8005052" cy="52673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61817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East Asia</a:t>
            </a:r>
            <a:endParaRPr lang="en-US" dirty="0"/>
          </a:p>
        </p:txBody>
      </p:sp>
      <p:sp>
        <p:nvSpPr>
          <p:cNvPr id="3" name="Content Placeholder 2"/>
          <p:cNvSpPr>
            <a:spLocks noGrp="1"/>
          </p:cNvSpPr>
          <p:nvPr>
            <p:ph sz="half" idx="1"/>
          </p:nvPr>
        </p:nvSpPr>
        <p:spPr>
          <a:xfrm>
            <a:off x="419100" y="1515808"/>
            <a:ext cx="4038600" cy="4718304"/>
          </a:xfrm>
        </p:spPr>
        <p:txBody>
          <a:bodyPr/>
          <a:lstStyle/>
          <a:p>
            <a:pPr marL="0" indent="0">
              <a:buNone/>
            </a:pPr>
            <a:r>
              <a:rPr lang="en-US" dirty="0" smtClean="0"/>
              <a:t>China has promised to take over this country.</a:t>
            </a:r>
            <a:endParaRPr lang="en-US" dirty="0"/>
          </a:p>
        </p:txBody>
      </p:sp>
      <p:sp>
        <p:nvSpPr>
          <p:cNvPr id="4" name="Content Placeholder 3"/>
          <p:cNvSpPr>
            <a:spLocks noGrp="1"/>
          </p:cNvSpPr>
          <p:nvPr>
            <p:ph sz="half" idx="2"/>
          </p:nvPr>
        </p:nvSpPr>
        <p:spPr/>
        <p:txBody>
          <a:bodyPr/>
          <a:lstStyle/>
          <a:p>
            <a:endParaRPr lang="en-US"/>
          </a:p>
        </p:txBody>
      </p:sp>
      <p:pic>
        <p:nvPicPr>
          <p:cNvPr id="4098" name="Picture 2" descr="http://www.wpmap.org/wp-content/uploads/2011/05/east_asiapic.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905000"/>
            <a:ext cx="6260585" cy="437197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C:\Users\pattersoan\AppData\Local\Microsoft\Windows\Temporary Internet Files\Content.IE5\XS0XX4I7\MC900432618[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2485859">
            <a:off x="7808334" y="4979090"/>
            <a:ext cx="1066686" cy="1066686"/>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http://img.thesun.co.uk/multimedia/archive/01599/taiwan-army_620_1599465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9297" y="2590800"/>
            <a:ext cx="3086160" cy="203587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www.embassyconsulates.com/mapimg/taiwan.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7725" y="4790754"/>
            <a:ext cx="3181350" cy="20418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71257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066800"/>
            <a:ext cx="8229600" cy="990600"/>
          </a:xfrm>
        </p:spPr>
        <p:txBody>
          <a:bodyPr>
            <a:normAutofit fontScale="90000"/>
          </a:bodyPr>
          <a:lstStyle/>
          <a:p>
            <a:pPr algn="ctr"/>
            <a:r>
              <a:rPr lang="en-US" dirty="0"/>
              <a:t>Will there always have to be people in poverty?</a:t>
            </a:r>
            <a:br>
              <a:rPr lang="en-US" dirty="0"/>
            </a:br>
            <a:endParaRPr lang="en-US" dirty="0"/>
          </a:p>
        </p:txBody>
      </p:sp>
      <p:pic>
        <p:nvPicPr>
          <p:cNvPr id="1026" name="Picture 2" descr="http://1.bp.blogspot.com/-Jfy0uvzHyd4/T6vr_JqwFEI/AAAAAAAAFpY/N5inTov9X_8/s160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2348711"/>
            <a:ext cx="2533650" cy="376453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31.media.tumblr.com/tumblr_lgp0vw0IQD1qd7ygho1_5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2427582"/>
            <a:ext cx="3266116" cy="34910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31975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Vocabulary</a:t>
            </a:r>
            <a:endParaRPr lang="en-US" dirty="0"/>
          </a:p>
        </p:txBody>
      </p:sp>
      <p:sp>
        <p:nvSpPr>
          <p:cNvPr id="3" name="Content Placeholder 2"/>
          <p:cNvSpPr>
            <a:spLocks noGrp="1"/>
          </p:cNvSpPr>
          <p:nvPr>
            <p:ph idx="1"/>
          </p:nvPr>
        </p:nvSpPr>
        <p:spPr/>
        <p:txBody>
          <a:bodyPr/>
          <a:lstStyle/>
          <a:p>
            <a:pPr marL="0" indent="0">
              <a:buNone/>
            </a:pPr>
            <a:r>
              <a:rPr lang="en-US" dirty="0" smtClean="0"/>
              <a:t>Over the next six weeks we will be studying the region of East Asia. This region is incredibly rich in both history and culture. For us to fully appreciate what we are going to study we must become familiar with the following vocabulary terms.</a:t>
            </a:r>
          </a:p>
          <a:p>
            <a:pPr marL="0" indent="0">
              <a:buNone/>
            </a:pPr>
            <a:endParaRPr lang="en-US" dirty="0"/>
          </a:p>
          <a:p>
            <a:pPr marL="0" indent="0">
              <a:buNone/>
            </a:pPr>
            <a:r>
              <a:rPr lang="en-US" dirty="0" smtClean="0"/>
              <a:t>On each of the following slides there is a picture and a vocabulary word. </a:t>
            </a:r>
            <a:r>
              <a:rPr lang="en-US" u="sng" dirty="0" smtClean="0"/>
              <a:t>When called upon</a:t>
            </a:r>
            <a:r>
              <a:rPr lang="en-US" dirty="0" smtClean="0"/>
              <a:t> your job is to guess what the word or phrase means based upon the picture.</a:t>
            </a:r>
            <a:endParaRPr lang="en-US" dirty="0"/>
          </a:p>
        </p:txBody>
      </p:sp>
    </p:spTree>
    <p:extLst>
      <p:ext uri="{BB962C8B-B14F-4D97-AF65-F5344CB8AC3E}">
        <p14:creationId xmlns:p14="http://schemas.microsoft.com/office/powerpoint/2010/main" val="38868037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Economy </a:t>
            </a:r>
            <a:endParaRPr lang="en-US" dirty="0"/>
          </a:p>
        </p:txBody>
      </p:sp>
      <p:pic>
        <p:nvPicPr>
          <p:cNvPr id="2050" name="Picture 2" descr="http://cloud2.collegefashion.net/wp-content/uploads/2010/07/holding-hand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3355961"/>
            <a:ext cx="3413125" cy="249840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media3.s-nbcnews.com/i/streams/2013/September/130906/8C8881134-shamwowgu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600200"/>
            <a:ext cx="2109514" cy="2163604"/>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santamonicapd.org/uploadedImages/Police/Crime/Prevention/Personal_Safety/Grandparent%20Phone%20Imag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42135" y="1727959"/>
            <a:ext cx="2549525" cy="1908085"/>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Arrow Connector 4"/>
          <p:cNvCxnSpPr/>
          <p:nvPr/>
        </p:nvCxnSpPr>
        <p:spPr>
          <a:xfrm>
            <a:off x="3048000" y="1828800"/>
            <a:ext cx="2819400" cy="0"/>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3048000" y="3048000"/>
            <a:ext cx="2819400" cy="0"/>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2056" name="Picture 8" descr="http://www.raininghotcoupons.com/wp-content/uploads/2011/10/Screen-shot-2011-10-09-at-3.31.39-PM.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29238" y="813559"/>
            <a:ext cx="993448" cy="914400"/>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http://static.freepik.com/free-photo/stack-of-bills-money-clip-art_433118.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924240" y="2229209"/>
            <a:ext cx="1066919" cy="7516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54613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Economy</a:t>
            </a:r>
            <a:endParaRPr lang="en-US" dirty="0"/>
          </a:p>
        </p:txBody>
      </p:sp>
      <p:sp>
        <p:nvSpPr>
          <p:cNvPr id="3" name="Content Placeholder 2"/>
          <p:cNvSpPr>
            <a:spLocks noGrp="1"/>
          </p:cNvSpPr>
          <p:nvPr>
            <p:ph idx="1"/>
          </p:nvPr>
        </p:nvSpPr>
        <p:spPr/>
        <p:txBody>
          <a:bodyPr/>
          <a:lstStyle/>
          <a:p>
            <a:endParaRPr lang="en-US" dirty="0" smtClean="0"/>
          </a:p>
          <a:p>
            <a:r>
              <a:rPr lang="en-US" dirty="0" smtClean="0"/>
              <a:t>The relationship between buyers and sellers within a region. </a:t>
            </a:r>
            <a:endParaRPr lang="en-US" dirty="0"/>
          </a:p>
        </p:txBody>
      </p:sp>
    </p:spTree>
    <p:extLst>
      <p:ext uri="{BB962C8B-B14F-4D97-AF65-F5344CB8AC3E}">
        <p14:creationId xmlns:p14="http://schemas.microsoft.com/office/powerpoint/2010/main" val="24989161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GDP per capita</a:t>
            </a:r>
            <a:endParaRPr lang="en-US" dirty="0"/>
          </a:p>
        </p:txBody>
      </p:sp>
      <p:pic>
        <p:nvPicPr>
          <p:cNvPr id="3074" name="Picture 2" descr="http://www.clipartheaven.com/clipart/business_&amp;_office/buildings/factory_07.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756" y="2436299"/>
            <a:ext cx="2329090" cy="346710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www.ushistory.org/betsy/images/faq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3232" y="3581400"/>
            <a:ext cx="1412137" cy="97155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www.decalsplanet.com/img_b/vinyl-decal-sticker-864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84813" y="3657600"/>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ttp://misguidedchildren.com/wp-content/uploads/2013/11/Can-America-Survive-If-Americans-No-Longer-Agree-On-A-Core-Set-Of-Shared-Values-Photo-by-DrRandomFactor.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44390" y="3179618"/>
            <a:ext cx="4938621" cy="3097729"/>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http://thumbs.dreamstime.com/z/people-crowd-15602578.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590822" y="3505200"/>
            <a:ext cx="1995430" cy="2133600"/>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descr="http://static.freepik.com/free-photo/equal-sign_318-8571.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1834743">
            <a:off x="3643026" y="1247746"/>
            <a:ext cx="2636260" cy="1562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67946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GDP per capita</a:t>
            </a:r>
            <a:endParaRPr lang="en-US" dirty="0"/>
          </a:p>
        </p:txBody>
      </p:sp>
      <p:sp>
        <p:nvSpPr>
          <p:cNvPr id="3" name="Content Placeholder 2"/>
          <p:cNvSpPr>
            <a:spLocks noGrp="1"/>
          </p:cNvSpPr>
          <p:nvPr>
            <p:ph idx="1"/>
          </p:nvPr>
        </p:nvSpPr>
        <p:spPr/>
        <p:txBody>
          <a:bodyPr/>
          <a:lstStyle/>
          <a:p>
            <a:r>
              <a:rPr lang="en-US" dirty="0" smtClean="0"/>
              <a:t>Value of all things created in a country divided by the population.</a:t>
            </a:r>
            <a:endParaRPr lang="en-US" dirty="0"/>
          </a:p>
        </p:txBody>
      </p:sp>
    </p:spTree>
    <p:extLst>
      <p:ext uri="{BB962C8B-B14F-4D97-AF65-F5344CB8AC3E}">
        <p14:creationId xmlns:p14="http://schemas.microsoft.com/office/powerpoint/2010/main" val="16727049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Command Economy</a:t>
            </a:r>
            <a:endParaRPr lang="en-US" dirty="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49050" y="4572000"/>
            <a:ext cx="2657475" cy="17899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descr="http://www.zengardner.com/wp-content/uploads/Puppet-on-a-str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6608" y="2743200"/>
            <a:ext cx="1322357" cy="19812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upload.wikimedia.org/wikipedia/commons/8/8d/President_Barack_Obama.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08724" y="1371600"/>
            <a:ext cx="1103001" cy="13792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51248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Command Economy</a:t>
            </a:r>
            <a:endParaRPr lang="en-US" dirty="0"/>
          </a:p>
        </p:txBody>
      </p:sp>
      <p:sp>
        <p:nvSpPr>
          <p:cNvPr id="3" name="Content Placeholder 2"/>
          <p:cNvSpPr>
            <a:spLocks noGrp="1"/>
          </p:cNvSpPr>
          <p:nvPr>
            <p:ph idx="1"/>
          </p:nvPr>
        </p:nvSpPr>
        <p:spPr/>
        <p:txBody>
          <a:bodyPr/>
          <a:lstStyle/>
          <a:p>
            <a:endParaRPr lang="en-US" dirty="0" smtClean="0"/>
          </a:p>
          <a:p>
            <a:pPr lvl="0"/>
            <a:r>
              <a:rPr lang="en-US" dirty="0" smtClean="0"/>
              <a:t>Supply and demand is controlled by the government.</a:t>
            </a:r>
            <a:endParaRPr lang="en-US" dirty="0"/>
          </a:p>
        </p:txBody>
      </p:sp>
    </p:spTree>
    <p:extLst>
      <p:ext uri="{BB962C8B-B14F-4D97-AF65-F5344CB8AC3E}">
        <p14:creationId xmlns:p14="http://schemas.microsoft.com/office/powerpoint/2010/main" val="35513862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is this region?</a:t>
            </a:r>
            <a:endParaRPr lang="en-US" dirty="0"/>
          </a:p>
        </p:txBody>
      </p:sp>
      <p:pic>
        <p:nvPicPr>
          <p:cNvPr id="1026" name="Picture 2" descr="http://www.wallsave.com/wallpapers/1366x768/world-map/265671/world-map-earth-satellite-x-hd-jootix-26567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3800" y="1190625"/>
            <a:ext cx="12801600" cy="7197513"/>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Connector 3"/>
          <p:cNvCxnSpPr/>
          <p:nvPr/>
        </p:nvCxnSpPr>
        <p:spPr>
          <a:xfrm>
            <a:off x="1885890" y="4211779"/>
            <a:ext cx="2382982"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505200" y="4496993"/>
            <a:ext cx="457200" cy="584775"/>
          </a:xfrm>
          <a:prstGeom prst="rect">
            <a:avLst/>
          </a:prstGeom>
          <a:noFill/>
        </p:spPr>
        <p:txBody>
          <a:bodyPr wrap="square" rtlCol="0">
            <a:spAutoFit/>
          </a:bodyPr>
          <a:lstStyle/>
          <a:p>
            <a:r>
              <a:rPr lang="en-US" sz="3200" b="1" dirty="0">
                <a:solidFill>
                  <a:srgbClr val="FF0000"/>
                </a:solidFill>
              </a:rPr>
              <a:t>1</a:t>
            </a:r>
          </a:p>
        </p:txBody>
      </p:sp>
      <p:sp>
        <p:nvSpPr>
          <p:cNvPr id="9" name="Rectangle 8"/>
          <p:cNvSpPr/>
          <p:nvPr/>
        </p:nvSpPr>
        <p:spPr>
          <a:xfrm>
            <a:off x="2871235" y="3492645"/>
            <a:ext cx="412292" cy="584775"/>
          </a:xfrm>
          <a:prstGeom prst="rect">
            <a:avLst/>
          </a:prstGeom>
        </p:spPr>
        <p:txBody>
          <a:bodyPr wrap="none">
            <a:spAutoFit/>
          </a:bodyPr>
          <a:lstStyle/>
          <a:p>
            <a:r>
              <a:rPr lang="en-US" sz="3200" b="1" dirty="0" smtClean="0">
                <a:solidFill>
                  <a:srgbClr val="FF0000"/>
                </a:solidFill>
              </a:rPr>
              <a:t>2</a:t>
            </a:r>
            <a:endParaRPr lang="en-US" sz="3200" b="1" dirty="0">
              <a:solidFill>
                <a:srgbClr val="FF0000"/>
              </a:solidFill>
            </a:endParaRPr>
          </a:p>
        </p:txBody>
      </p:sp>
      <p:sp>
        <p:nvSpPr>
          <p:cNvPr id="10" name="Rectangle 9"/>
          <p:cNvSpPr/>
          <p:nvPr/>
        </p:nvSpPr>
        <p:spPr>
          <a:xfrm>
            <a:off x="4238625" y="3309072"/>
            <a:ext cx="412292" cy="584775"/>
          </a:xfrm>
          <a:prstGeom prst="rect">
            <a:avLst/>
          </a:prstGeom>
        </p:spPr>
        <p:txBody>
          <a:bodyPr wrap="none">
            <a:spAutoFit/>
          </a:bodyPr>
          <a:lstStyle/>
          <a:p>
            <a:r>
              <a:rPr lang="en-US" sz="3200" b="1" dirty="0" smtClean="0">
                <a:solidFill>
                  <a:srgbClr val="FF0000"/>
                </a:solidFill>
              </a:rPr>
              <a:t>3</a:t>
            </a:r>
            <a:endParaRPr lang="en-US" sz="3200" b="1" dirty="0">
              <a:solidFill>
                <a:srgbClr val="FF0000"/>
              </a:solidFill>
            </a:endParaRPr>
          </a:p>
        </p:txBody>
      </p:sp>
      <p:cxnSp>
        <p:nvCxnSpPr>
          <p:cNvPr id="11" name="Straight Connector 10"/>
          <p:cNvCxnSpPr/>
          <p:nvPr/>
        </p:nvCxnSpPr>
        <p:spPr>
          <a:xfrm>
            <a:off x="3971925" y="3475326"/>
            <a:ext cx="98654" cy="252267"/>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4876800" y="3182939"/>
            <a:ext cx="0" cy="544654"/>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4343400" y="3128100"/>
            <a:ext cx="3048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4032479" y="3125501"/>
            <a:ext cx="206146" cy="15499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5638800" y="3601459"/>
            <a:ext cx="412292" cy="584775"/>
          </a:xfrm>
          <a:prstGeom prst="rect">
            <a:avLst/>
          </a:prstGeom>
        </p:spPr>
        <p:txBody>
          <a:bodyPr wrap="none">
            <a:spAutoFit/>
          </a:bodyPr>
          <a:lstStyle/>
          <a:p>
            <a:r>
              <a:rPr lang="en-US" sz="3200" b="1" dirty="0">
                <a:solidFill>
                  <a:srgbClr val="FF0000"/>
                </a:solidFill>
              </a:rPr>
              <a:t>4</a:t>
            </a:r>
          </a:p>
        </p:txBody>
      </p:sp>
      <p:cxnSp>
        <p:nvCxnSpPr>
          <p:cNvPr id="20" name="Straight Connector 19"/>
          <p:cNvCxnSpPr/>
          <p:nvPr/>
        </p:nvCxnSpPr>
        <p:spPr>
          <a:xfrm>
            <a:off x="4876800" y="3223672"/>
            <a:ext cx="2200008" cy="688144"/>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6324600" y="3683215"/>
            <a:ext cx="0" cy="203634"/>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5638800" y="2728045"/>
            <a:ext cx="1076592" cy="67591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6715392" y="2552700"/>
            <a:ext cx="1397460" cy="17534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6870662" y="3016684"/>
            <a:ext cx="412292" cy="584775"/>
          </a:xfrm>
          <a:prstGeom prst="rect">
            <a:avLst/>
          </a:prstGeom>
        </p:spPr>
        <p:txBody>
          <a:bodyPr wrap="none">
            <a:spAutoFit/>
          </a:bodyPr>
          <a:lstStyle/>
          <a:p>
            <a:r>
              <a:rPr lang="en-US" sz="3200" b="1" dirty="0" smtClean="0">
                <a:solidFill>
                  <a:srgbClr val="FF0000"/>
                </a:solidFill>
              </a:rPr>
              <a:t>5</a:t>
            </a:r>
            <a:endParaRPr lang="en-US" sz="3200" b="1" dirty="0">
              <a:solidFill>
                <a:srgbClr val="FF0000"/>
              </a:solidFill>
            </a:endParaRPr>
          </a:p>
        </p:txBody>
      </p:sp>
    </p:spTree>
    <p:extLst>
      <p:ext uri="{BB962C8B-B14F-4D97-AF65-F5344CB8AC3E}">
        <p14:creationId xmlns:p14="http://schemas.microsoft.com/office/powerpoint/2010/main" val="381704152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Market Economy</a:t>
            </a:r>
            <a:endParaRPr lang="en-US"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91200" y="4199906"/>
            <a:ext cx="2657475" cy="17899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descr="http://www.zengardner.com/wp-content/uploads/Puppet-on-a-str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58758" y="2387930"/>
            <a:ext cx="1322357" cy="19812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img1.wikia.nocookie.net/__cb20120201061922/althistory/images/a/a2/B-384157-group_of_people-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92102" y="334117"/>
            <a:ext cx="1789013" cy="1971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09765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Market Economy</a:t>
            </a:r>
            <a:endParaRPr lang="en-US" dirty="0"/>
          </a:p>
        </p:txBody>
      </p:sp>
      <p:sp>
        <p:nvSpPr>
          <p:cNvPr id="3" name="Content Placeholder 2"/>
          <p:cNvSpPr>
            <a:spLocks noGrp="1"/>
          </p:cNvSpPr>
          <p:nvPr>
            <p:ph idx="1"/>
          </p:nvPr>
        </p:nvSpPr>
        <p:spPr/>
        <p:txBody>
          <a:bodyPr/>
          <a:lstStyle/>
          <a:p>
            <a:endParaRPr lang="en-US" dirty="0" smtClean="0"/>
          </a:p>
          <a:p>
            <a:pPr lvl="0"/>
            <a:r>
              <a:rPr lang="en-US" dirty="0"/>
              <a:t>Prices are established by buyers and sellers.</a:t>
            </a:r>
          </a:p>
        </p:txBody>
      </p:sp>
    </p:spTree>
    <p:extLst>
      <p:ext uri="{BB962C8B-B14F-4D97-AF65-F5344CB8AC3E}">
        <p14:creationId xmlns:p14="http://schemas.microsoft.com/office/powerpoint/2010/main" val="20222553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Communism</a:t>
            </a: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599" y="2362200"/>
            <a:ext cx="3472803" cy="26765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Plus 3"/>
          <p:cNvSpPr/>
          <p:nvPr/>
        </p:nvSpPr>
        <p:spPr>
          <a:xfrm>
            <a:off x="4267200" y="3243262"/>
            <a:ext cx="914400" cy="914400"/>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4" name="Picture 4" descr="http://1.bp.blogspot.com/-vce3vRG_WKI/T9Vqoie7Y3I/AAAAAAAAADs/ZoyJH82ZGhE/s1600/money+tre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28784" y="1440006"/>
            <a:ext cx="3619500" cy="36195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upload.wikimedia.org/wikipedia/commons/8/8d/President_Barack_Obama.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48600" y="3468027"/>
            <a:ext cx="1103001" cy="13792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88325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Communism</a:t>
            </a:r>
            <a:endParaRPr lang="en-US" dirty="0"/>
          </a:p>
        </p:txBody>
      </p:sp>
      <p:sp>
        <p:nvSpPr>
          <p:cNvPr id="3" name="Content Placeholder 2"/>
          <p:cNvSpPr>
            <a:spLocks noGrp="1"/>
          </p:cNvSpPr>
          <p:nvPr>
            <p:ph idx="1"/>
          </p:nvPr>
        </p:nvSpPr>
        <p:spPr/>
        <p:txBody>
          <a:bodyPr/>
          <a:lstStyle/>
          <a:p>
            <a:r>
              <a:rPr lang="en-US" dirty="0"/>
              <a:t>Is where a country with a </a:t>
            </a:r>
            <a:r>
              <a:rPr lang="en-US" dirty="0" smtClean="0"/>
              <a:t>command economy that the government owns and controls everything.</a:t>
            </a:r>
            <a:endParaRPr lang="en-US" dirty="0"/>
          </a:p>
        </p:txBody>
      </p:sp>
    </p:spTree>
    <p:extLst>
      <p:ext uri="{BB962C8B-B14F-4D97-AF65-F5344CB8AC3E}">
        <p14:creationId xmlns:p14="http://schemas.microsoft.com/office/powerpoint/2010/main" val="25604027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Capitalism</a:t>
            </a:r>
            <a:endParaRPr lang="en-US" dirty="0"/>
          </a:p>
        </p:txBody>
      </p:sp>
      <p:sp>
        <p:nvSpPr>
          <p:cNvPr id="4" name="Plus 3"/>
          <p:cNvSpPr/>
          <p:nvPr/>
        </p:nvSpPr>
        <p:spPr>
          <a:xfrm>
            <a:off x="4267200" y="3243262"/>
            <a:ext cx="914400" cy="914400"/>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4" name="Picture 4" descr="http://1.bp.blogspot.com/-vce3vRG_WKI/T9Vqoie7Y3I/AAAAAAAAADs/ZoyJH82ZGhE/s1600/money+tre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28784" y="1440006"/>
            <a:ext cx="3619500" cy="3619500"/>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2334" y="2281237"/>
            <a:ext cx="3944866" cy="2838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80296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Capitalism</a:t>
            </a:r>
            <a:endParaRPr lang="en-US" dirty="0"/>
          </a:p>
        </p:txBody>
      </p:sp>
      <p:sp>
        <p:nvSpPr>
          <p:cNvPr id="3" name="Content Placeholder 2"/>
          <p:cNvSpPr>
            <a:spLocks noGrp="1"/>
          </p:cNvSpPr>
          <p:nvPr>
            <p:ph idx="1"/>
          </p:nvPr>
        </p:nvSpPr>
        <p:spPr/>
        <p:txBody>
          <a:bodyPr/>
          <a:lstStyle/>
          <a:p>
            <a:r>
              <a:rPr lang="en-US" dirty="0" smtClean="0"/>
              <a:t>Is </a:t>
            </a:r>
            <a:r>
              <a:rPr lang="en-US" dirty="0" smtClean="0"/>
              <a:t>a </a:t>
            </a:r>
            <a:r>
              <a:rPr lang="en-US" dirty="0" smtClean="0"/>
              <a:t>country with a market </a:t>
            </a:r>
            <a:r>
              <a:rPr lang="en-US" dirty="0" smtClean="0"/>
              <a:t>economy that allows individuals people to own property</a:t>
            </a:r>
            <a:endParaRPr lang="en-US" dirty="0"/>
          </a:p>
        </p:txBody>
      </p:sp>
    </p:spTree>
    <p:extLst>
      <p:ext uri="{BB962C8B-B14F-4D97-AF65-F5344CB8AC3E}">
        <p14:creationId xmlns:p14="http://schemas.microsoft.com/office/powerpoint/2010/main" val="35419481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Propaganda</a:t>
            </a:r>
            <a:endParaRPr lang="en-US" dirty="0"/>
          </a:p>
        </p:txBody>
      </p:sp>
      <p:sp>
        <p:nvSpPr>
          <p:cNvPr id="3" name="Content Placeholder 2"/>
          <p:cNvSpPr>
            <a:spLocks noGrp="1"/>
          </p:cNvSpPr>
          <p:nvPr>
            <p:ph idx="1"/>
          </p:nvPr>
        </p:nvSpPr>
        <p:spPr/>
        <p:txBody>
          <a:bodyPr/>
          <a:lstStyle/>
          <a:p>
            <a:endParaRPr lang="en-US"/>
          </a:p>
        </p:txBody>
      </p:sp>
      <p:pic>
        <p:nvPicPr>
          <p:cNvPr id="3074" name="Picture 2" descr="https://upworthy-production.s3.amazonaws.com/nugget/4fc67bac6d170000030013fa/attachments/Propaganda_.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8210" y="2362200"/>
            <a:ext cx="6324600" cy="6324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82446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Propaganda</a:t>
            </a:r>
            <a:endParaRPr lang="en-US" dirty="0"/>
          </a:p>
        </p:txBody>
      </p:sp>
      <p:sp>
        <p:nvSpPr>
          <p:cNvPr id="3" name="Content Placeholder 2"/>
          <p:cNvSpPr>
            <a:spLocks noGrp="1"/>
          </p:cNvSpPr>
          <p:nvPr>
            <p:ph idx="1"/>
          </p:nvPr>
        </p:nvSpPr>
        <p:spPr/>
        <p:txBody>
          <a:bodyPr/>
          <a:lstStyle/>
          <a:p>
            <a:endParaRPr lang="en-US" dirty="0" smtClean="0"/>
          </a:p>
          <a:p>
            <a:r>
              <a:rPr lang="en-US" dirty="0" smtClean="0"/>
              <a:t>Information that only encourages one way of thinking (it is biased).</a:t>
            </a:r>
          </a:p>
          <a:p>
            <a:endParaRPr lang="en-US" dirty="0"/>
          </a:p>
          <a:p>
            <a:endParaRPr lang="en-US" dirty="0"/>
          </a:p>
        </p:txBody>
      </p:sp>
    </p:spTree>
    <p:extLst>
      <p:ext uri="{BB962C8B-B14F-4D97-AF65-F5344CB8AC3E}">
        <p14:creationId xmlns:p14="http://schemas.microsoft.com/office/powerpoint/2010/main" val="7776263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Word Wall</a:t>
            </a:r>
            <a:endParaRPr lang="en-US" dirty="0"/>
          </a:p>
        </p:txBody>
      </p:sp>
      <p:sp>
        <p:nvSpPr>
          <p:cNvPr id="3" name="Content Placeholder 2"/>
          <p:cNvSpPr>
            <a:spLocks noGrp="1"/>
          </p:cNvSpPr>
          <p:nvPr>
            <p:ph idx="1"/>
          </p:nvPr>
        </p:nvSpPr>
        <p:spPr/>
        <p:txBody>
          <a:bodyPr/>
          <a:lstStyle/>
          <a:p>
            <a:pPr marL="0" indent="0">
              <a:buNone/>
            </a:pPr>
            <a:r>
              <a:rPr lang="en-US" dirty="0" smtClean="0"/>
              <a:t>Choose a vocabulary word from today and make a sign that can go up on the word wall. Please keep in mind the following three things…</a:t>
            </a:r>
          </a:p>
          <a:p>
            <a:pPr marL="0" indent="0">
              <a:buNone/>
            </a:pPr>
            <a:endParaRPr lang="en-US" dirty="0"/>
          </a:p>
          <a:p>
            <a:pPr marL="0" indent="0">
              <a:buNone/>
            </a:pPr>
            <a:r>
              <a:rPr lang="en-US" dirty="0" smtClean="0"/>
              <a:t>1. Write the vocabulary word large enough for people to read it</a:t>
            </a:r>
          </a:p>
          <a:p>
            <a:pPr marL="0" indent="0">
              <a:buNone/>
            </a:pPr>
            <a:r>
              <a:rPr lang="en-US" dirty="0" smtClean="0"/>
              <a:t>2. Draw a picture of the vocabulary word</a:t>
            </a:r>
          </a:p>
          <a:p>
            <a:pPr marL="0" indent="0">
              <a:buNone/>
            </a:pPr>
            <a:r>
              <a:rPr lang="en-US" dirty="0" smtClean="0"/>
              <a:t>3. Define the vocabulary</a:t>
            </a:r>
            <a:endParaRPr lang="en-US" dirty="0"/>
          </a:p>
        </p:txBody>
      </p:sp>
    </p:spTree>
    <p:extLst>
      <p:ext uri="{BB962C8B-B14F-4D97-AF65-F5344CB8AC3E}">
        <p14:creationId xmlns:p14="http://schemas.microsoft.com/office/powerpoint/2010/main" val="1892106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East Asia Video</a:t>
            </a:r>
            <a:endParaRPr lang="en-US" dirty="0"/>
          </a:p>
        </p:txBody>
      </p:sp>
      <p:sp>
        <p:nvSpPr>
          <p:cNvPr id="3" name="Content Placeholder 2"/>
          <p:cNvSpPr>
            <a:spLocks noGrp="1"/>
          </p:cNvSpPr>
          <p:nvPr>
            <p:ph idx="1"/>
          </p:nvPr>
        </p:nvSpPr>
        <p:spPr/>
        <p:txBody>
          <a:bodyPr/>
          <a:lstStyle/>
          <a:p>
            <a:r>
              <a:rPr lang="en-US" dirty="0" smtClean="0"/>
              <a:t>Tourism </a:t>
            </a:r>
            <a:r>
              <a:rPr lang="en-US" dirty="0" smtClean="0">
                <a:hlinkClick r:id="rId2"/>
              </a:rPr>
              <a:t>Video </a:t>
            </a:r>
            <a:r>
              <a:rPr lang="en-US" dirty="0" smtClean="0"/>
              <a:t>– 8 min</a:t>
            </a:r>
          </a:p>
          <a:p>
            <a:endParaRPr lang="en-US" dirty="0"/>
          </a:p>
          <a:p>
            <a:r>
              <a:rPr lang="en-US" dirty="0" smtClean="0"/>
              <a:t>What can you infer about China from this video? </a:t>
            </a:r>
          </a:p>
          <a:p>
            <a:pPr marL="0" indent="0">
              <a:buNone/>
            </a:pPr>
            <a:endParaRPr lang="en-US" dirty="0" smtClean="0"/>
          </a:p>
          <a:p>
            <a:pPr marL="0" indent="0">
              <a:buNone/>
            </a:pPr>
            <a:r>
              <a:rPr lang="en-US" dirty="0" smtClean="0"/>
              <a:t>Infer means learn without being told.</a:t>
            </a:r>
            <a:endParaRPr lang="en-US" dirty="0"/>
          </a:p>
        </p:txBody>
      </p:sp>
    </p:spTree>
    <p:extLst>
      <p:ext uri="{BB962C8B-B14F-4D97-AF65-F5344CB8AC3E}">
        <p14:creationId xmlns:p14="http://schemas.microsoft.com/office/powerpoint/2010/main" val="12334450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990600"/>
          </a:xfrm>
        </p:spPr>
        <p:txBody>
          <a:bodyPr/>
          <a:lstStyle/>
          <a:p>
            <a:r>
              <a:rPr lang="en-US" dirty="0" smtClean="0"/>
              <a:t>Why should we care?</a:t>
            </a:r>
            <a:endParaRPr lang="en-US" dirty="0"/>
          </a:p>
        </p:txBody>
      </p:sp>
      <p:sp>
        <p:nvSpPr>
          <p:cNvPr id="3" name="Content Placeholder 2"/>
          <p:cNvSpPr>
            <a:spLocks noGrp="1"/>
          </p:cNvSpPr>
          <p:nvPr>
            <p:ph idx="1"/>
          </p:nvPr>
        </p:nvSpPr>
        <p:spPr>
          <a:xfrm>
            <a:off x="228600" y="1066800"/>
            <a:ext cx="8534400" cy="4876800"/>
          </a:xfrm>
        </p:spPr>
        <p:txBody>
          <a:bodyPr/>
          <a:lstStyle/>
          <a:p>
            <a:endParaRPr lang="en-US" dirty="0"/>
          </a:p>
        </p:txBody>
      </p:sp>
      <p:sp>
        <p:nvSpPr>
          <p:cNvPr id="6" name="Content Placeholder 4"/>
          <p:cNvSpPr txBox="1">
            <a:spLocks/>
          </p:cNvSpPr>
          <p:nvPr/>
        </p:nvSpPr>
        <p:spPr>
          <a:xfrm>
            <a:off x="6019800" y="2072086"/>
            <a:ext cx="3429000" cy="4718304"/>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endParaRPr lang="en-US" dirty="0"/>
          </a:p>
        </p:txBody>
      </p:sp>
      <p:pic>
        <p:nvPicPr>
          <p:cNvPr id="4098" name="Picture 2" descr="http://www.wpmap.org/wp-content/uploads/2011/05/east_asiapic.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524000"/>
            <a:ext cx="5715000" cy="3990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90991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East Asia</a:t>
            </a:r>
            <a:endParaRPr lang="en-US" dirty="0"/>
          </a:p>
        </p:txBody>
      </p:sp>
      <p:sp>
        <p:nvSpPr>
          <p:cNvPr id="3" name="Content Placeholder 2"/>
          <p:cNvSpPr>
            <a:spLocks noGrp="1"/>
          </p:cNvSpPr>
          <p:nvPr>
            <p:ph sz="half" idx="1"/>
          </p:nvPr>
        </p:nvSpPr>
        <p:spPr/>
        <p:txBody>
          <a:bodyPr/>
          <a:lstStyle/>
          <a:p>
            <a:pPr marL="0" indent="0">
              <a:buNone/>
            </a:pPr>
            <a:r>
              <a:rPr lang="en-US" dirty="0" smtClean="0"/>
              <a:t>U.S. bases in the region</a:t>
            </a:r>
            <a:endParaRPr lang="en-US" dirty="0"/>
          </a:p>
        </p:txBody>
      </p:sp>
      <p:sp>
        <p:nvSpPr>
          <p:cNvPr id="4" name="Content Placeholder 3"/>
          <p:cNvSpPr>
            <a:spLocks noGrp="1"/>
          </p:cNvSpPr>
          <p:nvPr>
            <p:ph sz="half" idx="2"/>
          </p:nvPr>
        </p:nvSpPr>
        <p:spPr/>
        <p:txBody>
          <a:bodyPr/>
          <a:lstStyle/>
          <a:p>
            <a:endParaRPr lang="en-US"/>
          </a:p>
        </p:txBody>
      </p:sp>
      <p:pic>
        <p:nvPicPr>
          <p:cNvPr id="4098" name="Picture 2" descr="http://www.wpmap.org/wp-content/uploads/2011/05/east_asiapic.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905000"/>
            <a:ext cx="6260585" cy="437197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C:\Users\pattersoan\AppData\Local\Microsoft\Windows\Temporary Internet Files\Content.IE5\XS0XX4I7\MC900432618[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1957387">
            <a:off x="9061646" y="3561543"/>
            <a:ext cx="1066686" cy="106668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C:\Users\pattersoan\AppData\Local\Microsoft\Windows\Temporary Internet Files\Content.IE5\XS0XX4I7\MC900432618[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8059501">
            <a:off x="7923157" y="2881954"/>
            <a:ext cx="1066686" cy="1066686"/>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https://encrypted-tbn2.gstatic.com/images?q=tbn:ANd9GcS2Dx5PDaHjkIIi9LmhZRvJAkRl2e_M1-MFckKPprsSGgpH5SHUaQ"/>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714" y="2853607"/>
            <a:ext cx="4342994" cy="24825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02523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East Asia</a:t>
            </a:r>
            <a:endParaRPr lang="en-US" dirty="0"/>
          </a:p>
        </p:txBody>
      </p:sp>
      <p:sp>
        <p:nvSpPr>
          <p:cNvPr id="3" name="Content Placeholder 2"/>
          <p:cNvSpPr>
            <a:spLocks noGrp="1"/>
          </p:cNvSpPr>
          <p:nvPr>
            <p:ph sz="half" idx="1"/>
          </p:nvPr>
        </p:nvSpPr>
        <p:spPr/>
        <p:txBody>
          <a:bodyPr/>
          <a:lstStyle/>
          <a:p>
            <a:pPr marL="0" indent="0">
              <a:buNone/>
            </a:pPr>
            <a:r>
              <a:rPr lang="en-US" dirty="0" smtClean="0"/>
              <a:t>This country is projected to surpass the U.S. in your lifetime.</a:t>
            </a:r>
            <a:endParaRPr lang="en-US" dirty="0"/>
          </a:p>
        </p:txBody>
      </p:sp>
      <p:sp>
        <p:nvSpPr>
          <p:cNvPr id="4" name="Content Placeholder 3"/>
          <p:cNvSpPr>
            <a:spLocks noGrp="1"/>
          </p:cNvSpPr>
          <p:nvPr>
            <p:ph sz="half" idx="2"/>
          </p:nvPr>
        </p:nvSpPr>
        <p:spPr/>
        <p:txBody>
          <a:bodyPr/>
          <a:lstStyle/>
          <a:p>
            <a:endParaRPr lang="en-US"/>
          </a:p>
        </p:txBody>
      </p:sp>
      <p:pic>
        <p:nvPicPr>
          <p:cNvPr id="4098" name="Picture 2" descr="http://www.wpmap.org/wp-content/uploads/2011/05/east_asiapic.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905000"/>
            <a:ext cx="6260585" cy="437197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C:\Users\pattersoan\AppData\Local\Microsoft\Windows\Temporary Internet Files\Content.IE5\XS0XX4I7\MC900432618[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187460">
            <a:off x="3946213" y="3557645"/>
            <a:ext cx="1066686" cy="1066686"/>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2" descr="data:image/jpeg;base64,/9j/4AAQSkZJRgABAQAAAQABAAD/2wCEAAkGBhMSERQUEhQWFRQVGBQVGBgYGBgYGhgaHBQYFxgXFxgYHyYeGBojGhgUHy8gIycpLCwsFx4xNTAqNSYrLCkBCQoKDgwOGg8PGiokHyQsLCwsLywsLCwyLCwsLCwsLCwsLCwsLCwsLCwsLCwsLCwsLCwsKSwsLCwsLCwsLCwsLP/AABEIAMIBAwMBIgACEQEDEQH/xAAcAAABBQEBAQAAAAAAAAAAAAAEAAEDBQYCBwj/xABAEAABAgQEAwUGBQMCBQUAAAABAhEAAyExBBJBUQVhcQYigZHwEzKhscHRBxRCUuEjcvGCsiQzYpKiFUNjc6P/xAAaAQACAwEBAAAAAAAAAAAAAAACAwABBAUG/8QANREAAgIBAwIDBQcCBwAAAAAAAQIAEQMSITEEQRQiURMyYZHwBTNxgaHR4SOxNEJDU2LB8f/aAAwDAQACEQMRAD8ACGCgmTgn0iwSE6whMSk1p4R2l6hW4imwMvMFk8MrFphsO0cyMdLOrdQYPlFJsQehg/aiL9mYJOmpSKlvjAv586EK8IuVYJKveSD4Q6OGSx+keUUWB5lqSvEpk4iarQgch9YLlyZhFFj4xZDAJ0AHSkSiQwNT41itQhWZVJlTtFA+MdyRNerxYplkCtfCOTMOoV4CKsSwxnCDuISpZgeeolXdQTs7iHTNnBu4GGjiLBlMO4ki5ZiCYFQapGYB0F9HIvEcnAKus+Aggw5g71UrZgP+IhUk84vPyw2iObgaResSAVM6tB5wwfeLheFpaBZmBN4hYQhcAWIGWTFojD7iOZuEGgiapcqFAxz7GLQ4E6RPh+HVq8XrlESqFNI6WEmL1fCQ0BTeFto8QtKErSgDWHCTcGJVpH+YlkJewii4HMvSTxB3PoQPNUxrUxaewO0QLngfpV5RNYMrSVlMod41TEqpLi0XBwyToK8o6/KQWsQCJmp2HIsIr8RKJuk+DfeNfNwogGfgBE1wdMx6sEXtCjSnAwomuSpbS5piVEx6MGgKXiREoniOXpnT1Q6XIGwizwyg4oHEUcrFQWmfFkEyAiX6Zw3iWXNBDisZ8T4IkzzBLqAgMFYyz/Mrf3IX5hZPusI4l4h4lE1iHF9TEGT1kOP0k8tBNwWglOEDQGeKBNg8QzONr0aLFniKIqWicKIRwsVyOPHb4vDIxq1HuggdYq39JegesPXhVPRgObxxMwSyKkA0s8cJmTDcx17NSqZ7et4gcyFBOV4JYYhfr5RLlU1QIHWoo7y5jAb2gdfGkTKJUPGnzggYJEhmTiXr5QOoHV/Ew66RDNmE3hwlXO0TgNIjmzniIiOfZGL2l2TJjizvHBxqv3GEnDjrCE9CXDgHwgbEveQ+1Oj+DwRhZhKq5vGI1T0pFVCHRxBH7h5iKLywkLPCgqrxKjhrQKvtHIQdT/bXzekcze18rQEWNfpGc5STVRgx0OYZ+SHOOThoCldppagXp4t84LHFEqYAUbqesQ5CO0gx3tc5mSIEmoIgyfxFHjFfP4iHuG2a3xg1ykjiA2Ku8GxZU1IosRjFuXi9XxNDVHkIqMRMRWkNDGJKyvGMVzhROV8oaC1StMkXi5aCxWkF2uKda0guTNSr3VBXQgx52tZJ0F2YMB0iXCYxQLPbevrwjkeMa7qdTwq1Vz0hCIIRHnsrjM5BcKbSjRYYPtN7NJYF+oIJ3JNvjBDrh3EHwhHBm6QImQYwY7WzyDVLWdvkQ0STO0kxYDrKSP2EAHmf1P4npF+Nx33k8K9WKmyx3GkSR3j3mcJFzt0HMxRY3tDMmqGVRQkWD67k/S0Z6QSSZkxZUeZJfmTHf5klwkDxP0gHzhzQMtcbKLIlqrj85Bf2hOrFiOhiab2qmGoKEimgI8Hc/T5xRDDu3dMwnnToBeBlyyHJQX5W+rwaP2BimvmprU9vihBAloUoNWrHcsNfGOpfb+alQUSlm93KAnzfM/j4Rj5ctRUEs2vweu8HzFIQMzB7dT9Ijv25kS+Za8X/ABBxM0AS2lA7VUrodB084rJHHMTLC8s0pUv3tW5lRdlVveK2UhcxRIvqbeqQsTQ5QrOR4J8N4Mneovermh4X2iUsn8xMzbKURTSnKL2UtCvdWk9CDGCk4c5gB713VpzCfqYNlZZTrNToVAE/6RpAnKV2EJQDzNzLQQaExKMW14w+E7RTj3QlOUbvQeBi5wHFZcwkA1AqPHQ66erNGWuZKB4l0vFk+63hESlrFXNYhOJa3jHK8Uk7xep5dJJFz1KuS2ukDzZN2py/mH9q4YUaIJ6y+3SIGJPMoha4kE0G0QE1Z/XSIsfxJEr3lhI5mp6C/lFUntHJU7Z1KNPd/msGXAG8UBvUvzLAS7FQgFU4KV7yQ26hTwd4NkoXNlASgUgAsVAprXU0udIrezshUtM38woZ0zDmJUDUy5ZufnyaOXl64Y1JUgmdFOmLsAQQIUug3a/KHk8UUmgJbeAcdxeTmKTMAAr3QVjZyUmv0ikldoz7VlgJlup2BKmajPq/zh+PqVZNVG4nJiZX02KmsXjVfuPnEauKqGmb1yigmdp0N3Qu+oQA1dtXbeEnjktT1Ys40HTr9oYmexcB8YBqWp4st7DpXzgU8WWxNPL7QN7TMHcORpzrpSAp0zmYeH1cGJYae0tU8fYVSCd7Q0UZXCg4u5Jgcdh1pyKBCip84NAltv8Au+EWfE+FS05FS6k0KQTpYg/eM2mSEAGxarwbI4wKOS6WHUaHqBTmw5xwXxm9SEzsY8o93LUs8bMQlAQlHeIBK1M4L6N65QDhpJXmBvTUA8zD4fEjELSgFlLWkJcCj6kiu0FTpBkzMuYOGGdJoXALV6s0L3QaTzH2uQ2vEGCchY0Da08+cTSFZvuIfFzwoEFLppXUEC/L4RCJKW7tLVcCtqvamoEWDY3gnytQ4h8p2cfChpfxjmWa5g9x1FYFkzwEq7xUAaU18ax1hscCoFYZ6PceT1iqO8msGpcrxUwsM5HiR6MOiYT7zt4P8bwD7Fw6VKbzh8ItVQvMRuXu/rlCxtuIZ32IlnKkAgsoPpceZsNNdYq8RJmP/UBbTboGg1K3Dgx2ia9B8flD06llO+8Q/SqwoQBKFEVORHl5RPKRRpQZ7qP01MT5kg1Sx0JL/Eig6NHE/EBQbMOiTfnpTpGjxCtM/h2G85ACAUjvLNSefPlygReGKlPMLetBpBKMPoFEDkb+X1eJ5cyWXCWzbOx+8X7UDdTcD2JOzbQRaSRlSMqbZrP0juQsIUCkslJqTZQ2/wAQ+OnujukZgQNwf9VjAmEwC5ij7UkIFSHAfQBPj5B4IOpG5lFGDbCaiRi0qAIUCHZ/43iQqrQUs9/PaB+G8NUpLS5aggJfMxAPMlTPa/KK/iGCXNWiXKnIC8ygRmVUsDlcJZ+67O9OsKXraNE8fW8c3TAi63+EtMTOyIUpSsqUivoRh+IdppswkS3Qk2b3iOZ08IveJ9icUoPOxcoAMACtbaWcAVibCfh7JAzKnqKmdu6RS77tEP2jiA975QPB5WOw+cyfD+ELnKYOSdAMxNn1Fa6xrJfD8NgkpViAFzXDIDHLzy6nfQUbeCsdxyRhEFGGCFLygPexIGZQoW/bz0EYbG41c1ZUuqzVSvg1KAeEZdeTqTvar+p/iaAmPpx6t+gl1xvtbOn+4VIDuz1NG94MaVpzMZ6YCb+nidcsNTd6/wAQyknKXpUN8jD8arjFKIL25tjILN9/pHKA+m+h6vHRRW/+bQRKGWWsXJYNyJqelOV+UNJqLCkwcIJoNercoKmYbIAAO9d9PnDSZ4zJcBmILODW9eXWO8fjhmHsyGAAeAJYkARyhApJME91VyCDofXOLEY5JSUq3od2f4/aKdC+8XqbwT3SHq+j613BhtlSIgU4MKYbwo4GEUasPOFDPFQfBmBeyKqq+H8WiVGATqoger8oE/OK0UR8PlHAnGA0t6xWtPS4UMQJZBl0UC+Ye8Oh0hjxZZ94lXWA1GGg9A7xZyt22hqccA14Kl8VRqCL/GKiE8UcamWMziaaVNBDtfTU7HreB8WxWGclrOCU3owilTNU4qTGs7N9mps5bLQHDFi4KHDhUyoIGoSC55CsIyBMSlmMejtlOkCAyeO5FZVJUkc7+IjRSMNMnIBlIWoad0gGlamlPpGiOMwWBAlkZ5gD0Dq8VUCdmcNtAWK/EJg0qSGp3ll6/wBo+/hHJbM2TfGn5kzpqCmztcfC8FmSsRhzOyAFSk0JIf2EwubajeL2ZjpWcI98G5QkqAoXchVPItHnvFO0k2af6q6oqAAzO4sKnuwJMnqSkhRLFi722dm/mLPTO9Fjv8JPbAE1N0OB4FKgDMNQovnTRm7pJsS7+BgafwSRKQZoJIBaikr/AFZSwHh94yMokAPW1d4nKlCvOpfyYfOKOJh/mMMNtdTXI7IBn9rQlwkoKTZyGe7NDYTg+FAJmzLFmUQkOz03DeVYy2KnTUpSQVVO5A1ryNf8wKJRIo7l3It1ru2sCMTkWX+UhcXVTaz8Tw+Wco9mvdypfOwoflD4XtThEuUSwhv+llvo16ObvGKmSMugP2apHO3nHE2YUAKAdIpzG56C0F4YNtqJ/OVrI3Imi4z29WtkyR7NwqpZRNGGXQc9bRjcPjyiYUqDBg7GrioWDooFj/BLnYmUn3kHMoB2oyTe4oQaeUVAAL5iatW5+OnKN3T4kQEKJi6hmJG/7S0lTSr3iVKLkH927Pran+TNKDjKfE/XfyirSlQygEEC96EOBTfpFvg5qQyV0U45Hz84vIoG4h4sh4aVmIBKjrXx/mGEsWII8PP6RdcS4fnH9MBxQizjXk8V81KkpZSso/a4NrOBq4ERH1DaWy6Sbgc1bd0MCSXcA93QPzfnEMgOoivK/k0JbuCm7vT6fEQZh0KSoVCSW2UUknVtWenMQ4+URK+YxK4SpPvAOSAA4d2fwgiUCSyhRmFXI8XuHNOUd8QwxSAXWXHvMwIIJYPVqg+cBApS9Cz8nAD1odzCQS4uaiBjNAQcSdSoZQC1nI0YaxwsJe5NBbdq30hp5JbRofDSgpxrp/MaO1mZLs0BBCkc47QulfOFMTR/jHMsPt40hvImcWDtJkmFHBSBd3hQFRlmBQo7QgmgDnlWC5fAsQq0mZv7ih8xDiwXkzGFJ4ECh0IJIABJNAAHJ6CNfwn8P1K709eUAh0oqWo7qsPIxajiOBwDezTmmDNVLFXMFZtpT7xjfrVvTjBY/D95rTo2rVkOkfH9pj5HZTFrDpw8xmd8rUZ9eUBLwExKsikKCqd0pINbUMej4HtnnSVBAFRTOXr4M3OLFHamUTmXnSRbug3I1TV6C8ZD1+dSdWP5Ga/AYmFq8o+xXY+ntV0Oixf3VAplaBQLOti1k/ui84p2kTJSqVh5fs1A+8wN/wBWrktrreK7jfa1SxkkuAQxU1bWTtpXyimK0lLqVYsRWlWPi0ZSr5m15uOwmzGiY10p84LPQpRJIJu5vuST5nSITSgvod6ecWGKRlUAkgpOWrgn+7k8DzJKswBu7NY1ItuOcbFbaKZN7gfsjrQl71vfw+0JSwotQl2BszByH3avhBU6UyHNVKcjRgC1fWkBYdZc8nANrCorqWMNU2LmdhRqFTi7KDpFqFhbXemsWOEmXKg9A2n8PeK7Dyh7qiEg95tQwpo7RY/+oS0AtLUVEfqIAA2AHJjm5wjIL2E0YmrcmQTp0zM3tCZQNEk0AsAx0iVJHdKbChrR/rA/sgqqgMxGU3r94nwqAEEAHnSg5PAtVQlBucYvEFILM9SByrQAXF/KKufiqAKfvAs1GLi4+EHzVIW4aqMzPcF618IrsVKNSXbUGjbEPUfyIfiA7zNmZiduI62SAAAxcNpZ/COJkqpIJG/O1DCXPDDMdPk3mfK0dqnIAfNT1t6rDhYi7U942Hl5SQTQk0behc7ecPOWK6J0rQEdawFieIuWAoLdPWsBTZjnbl/mGLjJNmKbOFGlYbO4qTQFQ0vAn5n08QPFjwbhRnzCCcktAzzF6IQLnmo2SNSQIbpVBcylmcwnh+DmLkqUmxmykIB/VML0B5Ah/wC5MW+J4flYkOQtSCxpqlmuTR/GNT2Y4aMoxU1IRLQkjDSz/wC3LDnP/eqpfUknUNmp85ZWo0DrKwHs5LM4vfo8cxuo9pkKr2+q+u86/T4dCWe8E4mFpYFu6b1YUdmFhz+0Q4nDFIBdIdnenkALEa/eCZneUwTXLl7x2ckk+XnFVPnqKmUXynd3PI62h2ME1LyECz6xT5QFO7V9X152eGSAgu9woWNNPO8HyZ0nKB7MlT6qBbzYHygbimV2ZiCVOD+4CvOsMVrOkiKZABqBEBxEhiRYBvIhwz9Y4Stvdoa/GltImx05JPdqAkB2vv8AaBhdgfH5w9dxvMjUGoTr1cQocyiP4hRdiSj6TRyu2glgAISwp3RlYbQTO/EBBQ6UKz7E0HNxGGhPCD0OEmyJY6/MODLriPaebNDFZCf2iiT4PXxivlVqanraBhDvGhcaqKUVM7ZWc6m3l9w6axA32I+cXMlWfMyLDQZSKEWsRSzRihMI1MWWD4zMSGBBAqHAJ8IzZenJ3E3YOrA8pl/MTmtT4a7/AMQ8rCqBAAKxfupd3s7MYr+E8UK5yEqSO8pIppWN0cP3VJH6im9wBWniW8BHPzMcJCtOhjIyjUspl8AmLAyyfZl2OYsHZ7EuKatEeN4KpAQpc6WFEEpYuwBIqRS7+Ri8VgAWFB3lEqIuKCo6B76mGmcHCggkAhKSCCHBdSVeDF97m0Zx1A9YZxt6TKK4MsLUFTZQIzhiVB8pV3ksGY5XG7iOjwsSh7RSkkkCZlYmhIajcx/2xq5vBUrU5QP+WAxBLqClE8nIKU7d0V27HZ1ClKJDpZASkOWYMWc2ck6XhvjEPJiPDsDYmaVgiO+coBfKxLsCymcPfSOjwibMCTKQV5gpycxqCl3cBrhnvlO0ei8L4FJQkKyJKnU5UATdy20WksgDKl1MAKD7WjI3XqPdEPQe88qm8In4edKVNQE5wSkBrJYEFI1Dil+dICxWKSjOkKGUKOo01aNN+LaMsqQouO+tIYsagKLsTTumnPlHlarmOn0qeIxjIfqjMmXqPZHSN5f4jGS6soP4n/OleUAniYzAnvMGIalNa8oqyY5Ko6C4FAmJ+pZjC8XPSouhOXk8Dqmk3iLNCeHBa2mdmJNzpRjiETGo4PwiVKwyMVPSJpmrVLlIJIQkp96ZNaqgP2jar0EUzhBvIq6jKfg3C505bykuE3WruoRzUs0T5vHoHCez3tCiW3/DJPtJswgp/NTQKJlhTEywO6OWY3VSixPanIEJlZZmWuZaAAmpGWVL92WGYuBmr+k0jPzOIKWXWpSjWqiSahjUxlyLky8bfX1U0oy49uZ6B2q4+Zjy5fuJKQWuWuKWALBtekZxUzMWehsTan0qYpwAsHRTOCNWNQR0/wBsRSMWZahmLp9VEKx9GMaUs1+NttxQl5OYkhqszh3pXetorpycrOgEF3U51pbcadekTyscErHJufoEN8INTJCip6JYkg1ZwXNvHxgQTj5mggZBsZAnGy1g5xcBIcWZ7Hf7CK/GyAE0VmBbRt9tvCJJ0jK4SXTUUrr/AI84DUm1mo/+IbjUA2DFZWJFMN4NNSwaEkNUbeROnOJlpr5/EQMn4AuekahuJgYUZMnENvCjkpTrSFFbQ7b1gcKFDhMPmGKGhQokkeJpKfM0iAQbgsAV1dh5+YFRAsQBvDQEnaWPZoFGJlKLMCXzVDEEHkRHpmGxUtRAyyiegjzvheHSiYhKiSSbCgtau+8aiTgpRPfoz621FmB+McLr1V2BJPE7vR2iEV3mkzSlAKEtBBAUFBmIIoXHhEmGwaCGEsVJYOX0dg7s7UFLRV8K4ekJSEzASACGOh5PSxi0Tw9RnyJrt7H2wr+rOlI+BSD4xxyACRqNb/xNpby3UdOHlfs50WoadYlTh0aBQ6LUPg8cYvFy5CTMmEMkEtqWDsBGX/Drjy5g9iuuVK1ZiST7yWS+wBMGuHI2Nsg4EFsqK4TuZveHJSEVSWc+8SW84sUklhrVqaOPvEGDkZ5ZALV+xgtX/OSR+1XzT68YwUWMTkYWZ57+L6XwklX/AMzf/nM+0eSzV/IR7T+MUp+HpIHuz0W2KJgc8receJKj1v2V/hwPiZxurNvcZ4YwnhAx1ZjieEBE6cK9SWiZISm14ly6nEiQzE6VH8wRjMYpanUXawsANkgUSOQaBZk8xEpUDVwrqdrW5eFnjh4Z4uDCcPOrtpBvEsKyjRnCFs1s8tK6cu9AHD8IqbMRLQHUtQSPEt/MWnaDFJOKm5T3UqyJ6IAQPgkQN09fCHXkuNwpOdKnoUgB9wXAfofgRtFinMxCi4Yilx/Foj4Vw9Ywk2flJBXLA5hJU5Hi48IJnBIYimhBqx2eOflYFzXrU7HTD+mLgsrDOT3mpR9+UV06Sai0XqcKFIckAi4LfA7dYCxOG7p+uhs0THk3jHxbSsFQdOevOBclC99D4wXNBS+49O0QG+x+HWNamYMgkOY8vIwo6E1vRhoZM1iFBKLMlvWsSJlIFUggitSGI8qRHNsG2J894kwksMM6mJoAB7v3DQk8XNdDVVRjKQT3hTVqR1OwSM3dAZgwJ8X5RySBm1D059Y5M4guxNjsDZmiC+0hC9xOUYJOZmNLjaDE4cZfdIyvY3HWGRNZIcgGoB1s46h29CIJicoBcPc6s/PbSK3MlKvAlxwScFz5Q2Wks77+YflrGm4rxlMoVCVG+VqVfLpSjX2EYfBzcigt2UOdqXcU+MSYjE53VmvUvqSasXrcxlydOHyAniNTKUQ1zLWd2iSgAezAY1JLvegAIa9uQi07PdpZ2Jm5EMiWkd4hKKOCE0Vza23jHn2Inkmt/XlGp7AYgJGIqymlkUcsCvNTYOn4QWfp0TEWCi/nE4cz5MoUnaa3tPwtCkGZ3yrUZgE5WDNmCtaMCYpOw8psUvKkhPs1PYt3k3ISGjT45b4ReVKlOCGT3fEEcnq9d4y3YVSjipix3kiWXalyMoI894xY3LdJkB7TVkQL1KVPXODIGQ111L6QUtNdzb15RUcJxQZSQKgj1rFggsS5oAHagHP5RwLqaMiEMYNxfEo9mUqIL5XB2Y3GxqI8+47+Gsmc68OoS1XYd5DaEpumr2pyjS8RloKpq2UDTOEqdwGyuPqOmpebhiwxSSulKjlbML/ONGPNkw+fGahnAjJpYXPGMb2VnYdZTPQQmvfTVPKv0LGAzhJYuv4H7R9AqwiVIqHsLA05vpaMxxj8PcNOJIR7M1OaX3fMNlfqHMdnB9sqdsor4ic3J9n/AO2fnPHpk3R3iIqjYcU/DDEy3MspmhzSqVf+VLc4zGM4XNknLMlqQWeo0dnBsQ9Hjr4s+LKPIwMwZMORPeEGUoaQwiSThVKfKklg5YEsNy1hDiQeQ8YdYi6JkcNFhg+z2ImjMmUrI6U5yMqAVKCQ6jS5EaTA8KkYF5k5SJ84DuJTWXLU91H9RFDZvnC3yquw3PoPraGuJjzsI+BwyeHYX2yx/wAXOBCEm8uWRdtFGvq9N2e4GrFTctkjvLVsOXM/eJzKxHEJxWAV1qojupHM+QbyEeicM4QjBYVdMxAJWXy5t66Wp4dY5/U9T4dSAbyN+n/nabsGD2zAkUg/WB9qp8rD4SVLSWSSkJAGgFT8oxcsZ0swIffQWtHPHuMnFzMw0oEchUAPdyX8YdP9Nmu1gSw063heHCcWMA+8d5sL63JHuidy1HvA1TpQPs3SOZilC1nobg6VjkT7Kykb/Xyp5w8+cpTMWZ/HnDa3h3tUacHcqDjezbfIeUBCWnbziUTCS5FKGnSscuKkDW3Tb+YatiIam3g4k9PMw0XKZCFAFSA8KK9vD8JKYrp62jgmsOVt4UhlJ0J5/f6xoAmQ7zoqc7gGp8PrHRTqaAa8t2gWVhquqw53gwpSRUt5tbbyiGhFgk8yD2CiQNPeZxsK8omE5Nj4WNYgdQpuDoziwYaCHMpNXq31H3izvzAGx2ixTsHpqetuph5eJ9mlmLmvxNRoIlBCnCrP3d9r7UgfGM5DV+MQb+UyPY8wh0ngQXK9pmqaitOQrV9L384t/wAOwkLn5whglAdWhKiAAXsTQwKMSmRKyrUsqyqCbghibXCbAco67Ezlg4rKnOFSwFVFO+CCxvUabxmylnxODx2jMIVcyTd9oJoGHISUupQysaMOYIbQgxmOyGOXKxnsw7TmSTQ2C1EORqcp8I0GInKOHmgOF5UkBTJaqa18doxfCcYsY+RmUSBMTcuHJagBbWMfToG6Z1r1mnqSVzqb9J6fiZsxCFEJZnUpRdwlKSqgFySEjo8UMvt6Zigyu5dQagpao5HyjYY5WaROGhlzB/4GPFRIPtCJYJTmS7UzXsaUsWjn9Dhx5kOocTTnyODtNhxHjU2YZmWlUs3/AEsbaaN16wTwXjSktnBNb2ajnr1MUICiDoU6vQkUal7Q0vGEINSCL0rdi8PbApXSBIrtPRsP2lkMUe0AJs+92284KVj0EgZg7C9DbfxHnHlM0qSX/SGAI2a5DUatOcL85lygFizjL1YNv66xnP2cCPKY0ZBZuevlA+d636WgKbw5mKVGtLONSXbSjeMYXh/aibKACyVopsFAg6Utyi1l9vAmns1Ke1QPp0jM3SZkPl3jAdpaYngyJnd7ndUHyhIe5yry1INyOUVE7ss5Aloky2UlTiUkKBCgQAokk101h1dspRCiWBJzAXKVPXvMQxGjbuKiHl9tUBQys2VNKjKXc67WpD0HU4/dgMMbDzSXE9k584/18Qsi7JDcywcgeUSJ7H4SQRnQZilGhUSs6VY90eUHzO0UnJ7QukKrU1ItZ4zuK7dpzEISyUZjmN1DKW7v0ilbqsuwuvht/aAVxY92H/c1cvDpSlgEpSKqrYCzAfWMb2+7RgkYZDEKTmURvVg1jv1AgaV2kmTZS+9RRVmJAcoZ+6BqzB9Higx6UTClSbgVKnzEt7uzBn6k8o1dJ0mjJqydv7wc2XUtJ3gYwjZag0Na+vKDsNhwq6r1B1B+xjjIoMMpqKPrUWelm+McLmGwABGz76jaOoxLd4CIqG6lkJBCyAxSztrX6U8awLxNGRiKXbpSjerxJg+KgjvCtA+2lXg7FJSuUz95x4Bnfa0ZrZGGoTVS5EOmZmavMHFLfL5ViTBrBIzK/wA6mDcbhghBH6vWnSK2XKFc2gem8bFIZdphKtjcXC5mNWCQzsdv4hQx4g3+IUDp+Edq/wCZgE9ASaCh+Hp4jCrerwMrEExz7eNgQzkHML2hBqz2jr27GpZtfCw9axD+YjmbMzRYEEuK2MlONDMzn93LaJcGjMK6Gtbg8usAoS5i6ThQgZwpwR8qEFrawL0olIWJszhSkrSQAQUhR0qdYrvbhyRU6Em38wUWUk5SAwItev3asAsltX9X+EWgEjtdSTFYwrZ9OtKvT1pGh7DTCPzDB/6abbZw/wAHjLRsPw4Iz4h3H9J3CikjvgUISauRC+pFYWqX0xvMtzX4mckYVUwftympJ7zJsTar6G9Y88TMIxcsl3C0crLFo3XH5Svy6qiq0g5XUVBirQVbLUi3KMBUYiU5fvoL1P6xYmMnQr/Sb43NfWN/UWp7piZiBKUkqHeSoeaSA8eQYPAMkIJciooe6dHbenoRerxrrIOZwqY5J2Kqgf2g+EV/Cl+xKSpNJmYgnYZm6/p+HKOd0uNsCMAef5nQyBWIMCCFF0Zu8CAWpW+ugr9osZ82+WoRRxfaj3Dj4RBj8omkhNVAgN1uT01OjQpJZQU7lmFSRYH+I1t5gDFAUdopssoFXZ6nmafKIlYUMctVDvbm+/7QBrBqpoqR3gb1sTQ/SIphKkBqfpcHwFRAqxjStiArxlA9DT1SJU4l6iig51vuIaclpYfn6LerxDMUEhySUqBrtsN26w4AHiUSwO5ikCjuzlyPmPlERZZIsQaKA+Asx+0SSO+AU18rNbrSGxuHYvUEnz0EGDRrvBZbUEQidg1JAL5gACDV/LX1tHC1BnUHDu/w0i0wE6X7MArarF63ofjWLCTIlBGVgczjelSTy/mMjZ9PIj1xWNpmlLOUBAcB6NuXo2ukNh0hQJJBUbajk+kETcsokFQIfL7z1rTozQHJkXKLF2HzHO9o0jcRTAgzpaVKIdTq6ijM78oZwQQxClAhxyanOjQBh5mY5gctXZvAt8YnRPzLDF203084aUIilygjiTSsBTMSBpV/COsKtUtbE1Tyodvr5Ra4RAZj1aB8TIClM9RVVOhFd4z+1skGa/YgAFeYDils+b/SfoXubg9HisVOcEQdxkuKvVweSh8tYpamNuFbW5zeqyFXqFCYNzDwMS1/pChumI1mCw8NCh858eFDQ8SSOhTF4f2scx0lPJ4qXCJOKCQKV9D5QhiQ5JAN2cQO0NA6RC1ERjGs7AFjiSHf2JZt8wjJxc9nlpCMRmLPLAFWrmBB5s0BnXVjIh4DpyAy94lNJSlKFZmq9Xcs79KVA10jLKcTEv8AuGvMQdLLjuqpff4Dx8IrVL/qg3AUDXZ4mNNCVCy5Nb6pq8WlQxawxbOoX0USo8qpJg/i+NSoIzEOlyALirNYODryiLFynnzCCA9RQ1onWzkmw2ii4hNUmYpKnIC1Ma0c5lVOruKxy0QZSp9BOwWGMH4mWcwEqoA6nLahy5Hm0PLkjKXZm+D7b3MV/DeIFCwQAbuTqaNQawdiMa6wtYtQZaDkCNQ5+cWysDpjEyKwjTJwBpYtTeHQoqUSCFM46cvifOKzEJykKSp37zegwrFxwhPtCoAMSAczEgb21aLdQq6pStqbTxBMWQyEhwpyCLePk8cLSCMpqny6Ujnik0iYAf0vUauwIOv6TblEOZy4s/j1/wAwxV8oMBn85E6RikpChY2Db7n1rDe0JAzaMAeW0MZDUPr7xFPk2LuLjlBAC5RLASVdmNDb1zvB8uVNEkKD5UsTcanaAcOv2iQkV7zc7OCNd40+Nwg/LFCy1lpLgVANedX00hGV9JCn1jsS6gWHpMpkzZjeymO/KJZc0JDC+w21HWBkTlEjMwpbpEqVgnbSvWNJHYzOhvfvIZi00AcDTkKuOcSlASHBY2tcdekDT0uRoDDpUwb+WrcQdbRd7mxDsFjdA7Nu7afSCpvFwcpYHQt/PjFQiaxr69ViFa2LjWFnCrG4a52QS2xcpKwVA0IY8jofXKKB6xayz3Sl6ioPhFZMHeJ51HzhuEVYiuqOqmkgV0hQ/hChkRUroUKFGic+KFChRJI8WktA9m7B2Ff9aRDQoVk7R2Lv+EGxgr62EDQoUGvEB+Y6Bfp9RE2G91fh84UKLgid4K46wsH/AM+X/wDYj/cIUKKPEsciajiSv+IX5+O/WKrGqKkrKqskkPWudNa6woUc7F2/KdjJ7rQXhZ73l84JnqPthXf/AHGFChz++fwiU+7H4zRYmUkpS4BZJ0gPiU9SEoyqKXDliQ/e1aGhRzcW5E62TZTAMfUIJu9/OOMCe94H/aYUKNw9yYf9Scg+91glu763hQopuY5eJBwqi6b/AFMH8dmkhAJLBIYPbvKtChQL/eiCn3JgJSPaW0H+14hnUAbYfKFChiwX7/jI8X9T9Ije/rUQoUNHESfeiHv+H2iOd70PCghzAbj846FW8fnHEz3jChRBzAb3fr0kRMKFChkTP//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220" name="Picture 4" descr="http://images.nationalgeographic.com/wpf/media-live/photos/000/029/cache/china_2924_600x45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1999" y="5029200"/>
            <a:ext cx="2695575" cy="2019301"/>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http://i.telegraph.co.uk/multimedia/archive/01795/china-dragon_1795137b.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 y="3248025"/>
            <a:ext cx="2695575" cy="16859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22925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East Asia</a:t>
            </a:r>
            <a:endParaRPr lang="en-US" dirty="0"/>
          </a:p>
        </p:txBody>
      </p:sp>
      <p:sp>
        <p:nvSpPr>
          <p:cNvPr id="3" name="Content Placeholder 2"/>
          <p:cNvSpPr>
            <a:spLocks noGrp="1"/>
          </p:cNvSpPr>
          <p:nvPr>
            <p:ph sz="half" idx="1"/>
          </p:nvPr>
        </p:nvSpPr>
        <p:spPr/>
        <p:txBody>
          <a:bodyPr/>
          <a:lstStyle/>
          <a:p>
            <a:pPr marL="0" indent="0">
              <a:buNone/>
            </a:pPr>
            <a:r>
              <a:rPr lang="en-US" dirty="0" smtClean="0"/>
              <a:t>These two countries are still technically at war.</a:t>
            </a:r>
            <a:endParaRPr lang="en-US" dirty="0"/>
          </a:p>
        </p:txBody>
      </p:sp>
      <p:sp>
        <p:nvSpPr>
          <p:cNvPr id="4" name="Content Placeholder 3"/>
          <p:cNvSpPr>
            <a:spLocks noGrp="1"/>
          </p:cNvSpPr>
          <p:nvPr>
            <p:ph sz="half" idx="2"/>
          </p:nvPr>
        </p:nvSpPr>
        <p:spPr/>
        <p:txBody>
          <a:bodyPr/>
          <a:lstStyle/>
          <a:p>
            <a:endParaRPr lang="en-US"/>
          </a:p>
        </p:txBody>
      </p:sp>
      <p:pic>
        <p:nvPicPr>
          <p:cNvPr id="4098" name="Picture 2" descr="http://www.wpmap.org/wp-content/uploads/2011/05/east_asiapic.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3048000"/>
            <a:ext cx="7001922" cy="488967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C:\Users\pattersoan\AppData\Local\Microsoft\Windows\Temporary Internet Files\Content.IE5\XS0XX4I7\MC900432618[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5795406">
            <a:off x="798735" y="5240535"/>
            <a:ext cx="1066686" cy="106668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C:\Users\pattersoan\AppData\Local\Microsoft\Windows\Temporary Internet Files\Content.IE5\XS0XX4I7\MC900432618[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881855">
            <a:off x="460056" y="3498366"/>
            <a:ext cx="1066686" cy="1066686"/>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http://2.bp.blogspot.com/-Hkdge5WnLV0/TZzhiN8VVLI/AAAAAAAAAQU/7N9WneXQDuE/s1600/dmz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3568688"/>
            <a:ext cx="4301096" cy="3225822"/>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ttp://1.bp.blogspot.com/-YJvZszNH9Gg/TpqY8SoX15I/AAAAAAAAA6c/Ujxp1OYBFZI/s1600/DMZ%2Bmap.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01517" y="-841361"/>
            <a:ext cx="2228850" cy="42838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71257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East Asia</a:t>
            </a:r>
            <a:endParaRPr lang="en-US" dirty="0"/>
          </a:p>
        </p:txBody>
      </p:sp>
      <p:sp>
        <p:nvSpPr>
          <p:cNvPr id="3" name="Content Placeholder 2"/>
          <p:cNvSpPr>
            <a:spLocks noGrp="1"/>
          </p:cNvSpPr>
          <p:nvPr>
            <p:ph sz="half" idx="1"/>
          </p:nvPr>
        </p:nvSpPr>
        <p:spPr/>
        <p:txBody>
          <a:bodyPr/>
          <a:lstStyle/>
          <a:p>
            <a:pPr marL="0" indent="0">
              <a:buNone/>
            </a:pPr>
            <a:r>
              <a:rPr lang="en-US" dirty="0" smtClean="0"/>
              <a:t>These countries have nuclear weapons.</a:t>
            </a:r>
            <a:endParaRPr lang="en-US" dirty="0"/>
          </a:p>
        </p:txBody>
      </p:sp>
      <p:sp>
        <p:nvSpPr>
          <p:cNvPr id="4" name="Content Placeholder 3"/>
          <p:cNvSpPr>
            <a:spLocks noGrp="1"/>
          </p:cNvSpPr>
          <p:nvPr>
            <p:ph sz="half" idx="2"/>
          </p:nvPr>
        </p:nvSpPr>
        <p:spPr/>
        <p:txBody>
          <a:bodyPr/>
          <a:lstStyle/>
          <a:p>
            <a:endParaRPr lang="en-US"/>
          </a:p>
        </p:txBody>
      </p:sp>
      <p:pic>
        <p:nvPicPr>
          <p:cNvPr id="4098" name="Picture 2" descr="http://www.wpmap.org/wp-content/uploads/2011/05/east_asiapic.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905000"/>
            <a:ext cx="6260585" cy="437197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C:\Users\pattersoan\AppData\Local\Microsoft\Windows\Temporary Internet Files\Content.IE5\XS0XX4I7\MC900432618[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9525148">
            <a:off x="7920287" y="2595428"/>
            <a:ext cx="1066686" cy="106668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C:\Users\pattersoan\AppData\Local\Microsoft\Windows\Temporary Internet Files\Content.IE5\XS0XX4I7\MC900432618[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6702235">
            <a:off x="7168948" y="1073825"/>
            <a:ext cx="1066686" cy="106668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C:\Users\pattersoan\AppData\Local\Microsoft\Windows\Temporary Internet Files\Content.IE5\XS0XX4I7\MC900432618[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2752456"/>
            <a:ext cx="1066686" cy="1066686"/>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descr="http://bookoflife.org/images/imgnostx72/China_TS_Military_mockupNukes_493_550_177021px450.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9458" y="2840143"/>
            <a:ext cx="4249458" cy="28289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71257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East Asia</a:t>
            </a:r>
            <a:endParaRPr lang="en-US" dirty="0"/>
          </a:p>
        </p:txBody>
      </p:sp>
      <p:sp>
        <p:nvSpPr>
          <p:cNvPr id="3" name="Content Placeholder 2"/>
          <p:cNvSpPr>
            <a:spLocks noGrp="1"/>
          </p:cNvSpPr>
          <p:nvPr>
            <p:ph sz="half" idx="1"/>
          </p:nvPr>
        </p:nvSpPr>
        <p:spPr/>
        <p:txBody>
          <a:bodyPr/>
          <a:lstStyle/>
          <a:p>
            <a:pPr marL="0" indent="0">
              <a:buNone/>
            </a:pPr>
            <a:r>
              <a:rPr lang="en-US" dirty="0" smtClean="0"/>
              <a:t>These two countries don’t like each other because of World War II.</a:t>
            </a:r>
            <a:endParaRPr lang="en-US" dirty="0"/>
          </a:p>
        </p:txBody>
      </p:sp>
      <p:sp>
        <p:nvSpPr>
          <p:cNvPr id="4" name="Content Placeholder 3"/>
          <p:cNvSpPr>
            <a:spLocks noGrp="1"/>
          </p:cNvSpPr>
          <p:nvPr>
            <p:ph sz="half" idx="2"/>
          </p:nvPr>
        </p:nvSpPr>
        <p:spPr/>
        <p:txBody>
          <a:bodyPr/>
          <a:lstStyle/>
          <a:p>
            <a:endParaRPr lang="en-US"/>
          </a:p>
        </p:txBody>
      </p:sp>
      <p:pic>
        <p:nvPicPr>
          <p:cNvPr id="4098" name="Picture 2" descr="http://www.wpmap.org/wp-content/uploads/2011/05/east_asiapic.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0198" y="3733800"/>
            <a:ext cx="6260585" cy="437197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C:\Users\pattersoan\AppData\Local\Microsoft\Windows\Temporary Internet Files\Content.IE5\XS0XX4I7\MC900432618[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3290861">
            <a:off x="4428791" y="5782123"/>
            <a:ext cx="1066686" cy="106668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C:\Users\pattersoan\AppData\Local\Microsoft\Windows\Temporary Internet Files\Content.IE5\XS0XX4I7\MC900432618[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9698" y="4853102"/>
            <a:ext cx="1066686" cy="1066686"/>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i2.cdn.turner.com/cnn/dam/assets/120917050741-china-japan-protests-6-horizontal-gallery.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0159" y="838200"/>
            <a:ext cx="4481247" cy="25207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71257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East Asia</a:t>
            </a:r>
            <a:endParaRPr lang="en-US" dirty="0"/>
          </a:p>
        </p:txBody>
      </p:sp>
      <p:sp>
        <p:nvSpPr>
          <p:cNvPr id="3" name="Content Placeholder 2"/>
          <p:cNvSpPr>
            <a:spLocks noGrp="1"/>
          </p:cNvSpPr>
          <p:nvPr>
            <p:ph sz="half" idx="1"/>
          </p:nvPr>
        </p:nvSpPr>
        <p:spPr/>
        <p:txBody>
          <a:bodyPr/>
          <a:lstStyle/>
          <a:p>
            <a:pPr marL="0" indent="0">
              <a:buNone/>
            </a:pPr>
            <a:r>
              <a:rPr lang="en-US" dirty="0" smtClean="0"/>
              <a:t>The U.S. dropped two nuclear weapons on this country.</a:t>
            </a:r>
            <a:endParaRPr lang="en-US" dirty="0"/>
          </a:p>
        </p:txBody>
      </p:sp>
      <p:sp>
        <p:nvSpPr>
          <p:cNvPr id="4" name="Content Placeholder 3"/>
          <p:cNvSpPr>
            <a:spLocks noGrp="1"/>
          </p:cNvSpPr>
          <p:nvPr>
            <p:ph sz="half" idx="2"/>
          </p:nvPr>
        </p:nvSpPr>
        <p:spPr/>
        <p:txBody>
          <a:bodyPr/>
          <a:lstStyle/>
          <a:p>
            <a:endParaRPr lang="en-US" dirty="0"/>
          </a:p>
        </p:txBody>
      </p:sp>
      <p:pic>
        <p:nvPicPr>
          <p:cNvPr id="4098" name="Picture 2" descr="http://www.wpmap.org/wp-content/uploads/2011/05/east_asiapic.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3985" y="3200399"/>
            <a:ext cx="6260585" cy="437197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C:\Users\pattersoan\AppData\Local\Microsoft\Windows\Temporary Internet Files\Content.IE5\XS0XX4I7\MC900432618[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838313" y="5350698"/>
            <a:ext cx="1066686" cy="1066686"/>
          </a:xfrm>
          <a:prstGeom prst="rect">
            <a:avLst/>
          </a:prstGeom>
          <a:noFill/>
          <a:extLst>
            <a:ext uri="{909E8E84-426E-40DD-AFC4-6F175D3DCCD1}">
              <a14:hiddenFill xmlns:a14="http://schemas.microsoft.com/office/drawing/2010/main">
                <a:solidFill>
                  <a:srgbClr val="FFFFFF"/>
                </a:solidFill>
              </a14:hiddenFill>
            </a:ext>
          </a:extLst>
        </p:spPr>
      </p:pic>
      <p:pic>
        <p:nvPicPr>
          <p:cNvPr id="11266" name="Picture 2" descr="http://lollitop.magicgate.eu/media/LollitopMagicgate_008/hiroshima_before_and_after_5.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7600" y="3352800"/>
            <a:ext cx="5134678" cy="289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501317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19878</TotalTime>
  <Words>381</Words>
  <Application>Microsoft Office PowerPoint</Application>
  <PresentationFormat>On-screen Show (4:3)</PresentationFormat>
  <Paragraphs>66</Paragraphs>
  <Slides>29</Slides>
  <Notes>1</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Clarity</vt:lpstr>
      <vt:lpstr>East Asia</vt:lpstr>
      <vt:lpstr>Where is this region?</vt:lpstr>
      <vt:lpstr>Why should we care?</vt:lpstr>
      <vt:lpstr>East Asia</vt:lpstr>
      <vt:lpstr>East Asia</vt:lpstr>
      <vt:lpstr>East Asia</vt:lpstr>
      <vt:lpstr>East Asia</vt:lpstr>
      <vt:lpstr>East Asia</vt:lpstr>
      <vt:lpstr>East Asia</vt:lpstr>
      <vt:lpstr>PowerPoint Presentation</vt:lpstr>
      <vt:lpstr>East Asia</vt:lpstr>
      <vt:lpstr>Will there always have to be people in poverty? </vt:lpstr>
      <vt:lpstr>Vocabulary</vt:lpstr>
      <vt:lpstr>Economy </vt:lpstr>
      <vt:lpstr>Economy</vt:lpstr>
      <vt:lpstr>GDP per capita</vt:lpstr>
      <vt:lpstr>GDP per capita</vt:lpstr>
      <vt:lpstr>Command Economy</vt:lpstr>
      <vt:lpstr>Command Economy</vt:lpstr>
      <vt:lpstr>Market Economy</vt:lpstr>
      <vt:lpstr>Market Economy</vt:lpstr>
      <vt:lpstr>Communism</vt:lpstr>
      <vt:lpstr>Communism</vt:lpstr>
      <vt:lpstr>Capitalism</vt:lpstr>
      <vt:lpstr>Capitalism</vt:lpstr>
      <vt:lpstr>Propaganda</vt:lpstr>
      <vt:lpstr>Propaganda</vt:lpstr>
      <vt:lpstr>Word Wall</vt:lpstr>
      <vt:lpstr>East Asia Video</vt:lpstr>
    </vt:vector>
  </TitlesOfParts>
  <Company>DMPS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Southwest   Asia</dc:title>
  <dc:creator>Patterson, Andrew</dc:creator>
  <cp:lastModifiedBy>Patterson, Andrew</cp:lastModifiedBy>
  <cp:revision>67</cp:revision>
  <dcterms:created xsi:type="dcterms:W3CDTF">2012-12-09T19:38:08Z</dcterms:created>
  <dcterms:modified xsi:type="dcterms:W3CDTF">2014-03-02T17:12:47Z</dcterms:modified>
</cp:coreProperties>
</file>